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2" r:id="rId4"/>
    <p:sldId id="265" r:id="rId5"/>
    <p:sldId id="269" r:id="rId6"/>
    <p:sldId id="270" r:id="rId7"/>
  </p:sldIdLst>
  <p:sldSz cx="7200900" cy="72009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7AC7"/>
    <a:srgbClr val="212120"/>
    <a:srgbClr val="E52832"/>
    <a:srgbClr val="D3010E"/>
    <a:srgbClr val="E532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6" autoAdjust="0"/>
    <p:restoredTop sz="91577" autoAdjust="0"/>
  </p:normalViewPr>
  <p:slideViewPr>
    <p:cSldViewPr>
      <p:cViewPr varScale="1">
        <p:scale>
          <a:sx n="63" d="100"/>
          <a:sy n="63" d="100"/>
        </p:scale>
        <p:origin x="-2220" y="-114"/>
      </p:cViewPr>
      <p:guideLst>
        <p:guide orient="horz" pos="2268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39FD7-D613-46EB-BBB2-6472C1F3B33B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36700" y="744538"/>
            <a:ext cx="3724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80186-612D-409E-963A-E2A4ED10C2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23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80186-612D-409E-963A-E2A4ED10C25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80186-612D-409E-963A-E2A4ED10C25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2236947"/>
            <a:ext cx="6120765" cy="1543526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4080510"/>
            <a:ext cx="504063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1764" y="303372"/>
            <a:ext cx="1275159" cy="6450806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786" y="303372"/>
            <a:ext cx="3707963" cy="6450806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1" y="4627245"/>
            <a:ext cx="61207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1" y="3052049"/>
            <a:ext cx="61207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786" y="1763554"/>
            <a:ext cx="2491561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5362" y="1763554"/>
            <a:ext cx="2491562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5" y="2283619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7" y="1611869"/>
            <a:ext cx="318289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7" y="2283619"/>
            <a:ext cx="318289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6" y="286702"/>
            <a:ext cx="236904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286703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6" y="1506856"/>
            <a:ext cx="23690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5040630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643414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5635705"/>
            <a:ext cx="432054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1680211"/>
            <a:ext cx="648081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3C27-FDFC-4558-846B-06730DC8CABF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6674168"/>
            <a:ext cx="228028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C881-B707-4140-8A30-7D0F627D0D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2736354"/>
            <a:ext cx="720130" cy="2232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080170" y="2736000"/>
            <a:ext cx="6120730" cy="2232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68000" y="3601814"/>
            <a:ext cx="5616624" cy="997196"/>
          </a:xfrm>
          <a:prstGeom prst="rect">
            <a:avLst/>
          </a:prstGeom>
          <a:noFill/>
        </p:spPr>
        <p:txBody>
          <a:bodyPr wrap="square" lIns="90000" rIns="180000" rtlCol="0" anchor="ctr" anchorCtr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it-IT" sz="2400" dirty="0">
                <a:solidFill>
                  <a:schemeClr val="bg1"/>
                </a:solidFill>
                <a:latin typeface="Candara" pitchFamily="34" charset="0"/>
                <a:cs typeface="MV Boli" pitchFamily="2" charset="0"/>
              </a:rPr>
              <a:t> </a:t>
            </a:r>
            <a:endParaRPr lang="it-IT" sz="3600" dirty="0">
              <a:solidFill>
                <a:schemeClr val="bg1"/>
              </a:solidFill>
              <a:latin typeface="Candara" pitchFamily="34" charset="0"/>
              <a:cs typeface="MV Boli" pitchFamily="2" charset="0"/>
            </a:endParaRPr>
          </a:p>
          <a:p>
            <a:pPr algn="r">
              <a:lnSpc>
                <a:spcPct val="150000"/>
              </a:lnSpc>
            </a:pPr>
            <a:r>
              <a:rPr lang="it-IT" sz="2000" dirty="0">
                <a:solidFill>
                  <a:schemeClr val="bg1"/>
                </a:solidFill>
                <a:latin typeface="Candara" pitchFamily="34" charset="0"/>
                <a:cs typeface="MV Boli" pitchFamily="2" charset="0"/>
              </a:rPr>
              <a:t>Governare la tecnologia in sanità</a:t>
            </a:r>
          </a:p>
        </p:txBody>
      </p:sp>
      <p:pic>
        <p:nvPicPr>
          <p:cNvPr id="13" name="Immagine 12" descr="LOGO_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6474" y="2880370"/>
            <a:ext cx="2578122" cy="86409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60000" y="6840000"/>
            <a:ext cx="5472818" cy="227755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GAEM 2.0 – TM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Technology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Management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Services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 Srl</a:t>
            </a:r>
            <a:endParaRPr lang="it-IT" sz="800" dirty="0">
              <a:solidFill>
                <a:srgbClr val="D3010E"/>
              </a:solidFill>
              <a:latin typeface="Candara" pitchFamily="34" charset="0"/>
            </a:endParaRPr>
          </a:p>
        </p:txBody>
      </p:sp>
      <p:pic>
        <p:nvPicPr>
          <p:cNvPr id="11" name="Immagine 10" descr="Logo TMS_chiaro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114" y="1080170"/>
            <a:ext cx="2952328" cy="835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360000" y="360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440000" y="360000"/>
            <a:ext cx="32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Il governo della tecnologia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1548000" y="792000"/>
            <a:ext cx="52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440000" y="972000"/>
            <a:ext cx="5472818" cy="1581972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GAEM 2.0 – è un sistema modulare e 100% web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based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per la gestione completa del ciclo di vita della tecnologia in sanità, che si rivolge in particolare alla gestione delle apparecchiature elettromedicali e degli impianti presenti nelle strutture sanitarie di qualsiasi dimensione e tipologia. La soluzione, ideata ed implementata sulla base delle specifiche esigenze del contesto operativo dell’ingegneria clinica, grazie alla sua estrema semplicità di utilizzo, rende possibile la centralizzazione e la gestione ottimizzata dei servizi a supporto di amministrazione ed ingegneria clinica.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360000" y="2772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440000" y="2772000"/>
            <a:ext cx="32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Obiettivi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1548000" y="3204000"/>
            <a:ext cx="52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440210" y="3168402"/>
            <a:ext cx="5472818" cy="2664296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Tra i requisiti fondamentali per una gestione efficiente di un servizio di Ingegneria Clinica e/o Ufficio Tecnico al passo coi tempi, vi è sicuramente la ottimizzazione dei flussi operativi derivanti dalle molteplici attività legate al ciclo di vita delle apparecchiature elettromedicali. </a:t>
            </a:r>
          </a:p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Ciò si ottiene attraverso lo studio e l’analisi dettagliata dell’organizzazione aziendale, attraverso una gestione evoluta, basata su uno strumento informatico estremamente flessibile, che permetta una razionalizzazione e semplificazione di tutte le fasi decisionali critiche, quali ad esempio: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Il piano di investimenti e la pianificazione degli acquisti;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La gestione del censimento e le fasi di collaudo dei beni;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La manutenzione correttiva e straordinaria;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Le attività programmate di verifica di sicurezza elettrica, le manutenzioni preventive, i controlli funzionali;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Le fasi delle dismissioni/fuori uso ed il magazzino;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Il controllo e la verifica dei KPI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 Il tracciamento dei beni e la gestione in mobilità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360000" y="5796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548000" y="6228000"/>
            <a:ext cx="52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440210" y="5832698"/>
            <a:ext cx="32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 A chi si rivolge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440210" y="6264746"/>
            <a:ext cx="5472818" cy="464743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Responsabili tecnici ed amministrativi di strutture sanitarie pubbliche e private, organi di controllo regionali/nazionali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60000" y="6840000"/>
            <a:ext cx="5472818" cy="227755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GAEM 2.0 – TM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Technology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Management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Services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 Srl</a:t>
            </a:r>
            <a:endParaRPr lang="it-IT" sz="800" dirty="0">
              <a:solidFill>
                <a:srgbClr val="D3010E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360000" y="360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MEN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2258" y="432098"/>
            <a:ext cx="3672408" cy="1224136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60000" y="6840000"/>
            <a:ext cx="5472818" cy="227755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GAEM 2.0 – TM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Technology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Management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Services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 Srl</a:t>
            </a:r>
            <a:endParaRPr lang="it-IT" sz="800" dirty="0">
              <a:solidFill>
                <a:srgbClr val="D3010E"/>
              </a:solidFill>
              <a:latin typeface="Candar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186" y="1440210"/>
            <a:ext cx="471961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schema globale-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28242" y="4104506"/>
            <a:ext cx="3182778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360000" y="360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440000" y="360000"/>
            <a:ext cx="511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L’ innovazione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1548000" y="792000"/>
            <a:ext cx="52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368202" y="792138"/>
            <a:ext cx="5472818" cy="2326791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GAEM 2.0 è stato progettato e sviluppato secondo gli standard del software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Life-Cycle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(ISO 12207) e le norme sul sistema qualità del software (ISO 9126). E’ progettato su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framework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MVC J2EE con interfacce aperte ed facilmente modificabili sulle esigenze del cliente, è indipendente dal DBMS utilizzato, dal sistema operativo presente sul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pc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o sul dispositivo mobile e dal browser utilizzato, permettendo inoltre operazioni di “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porting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” dello storico dei dati esistenti da qualsiasi Data Base senza particolari sforzi tecnici o economici. </a:t>
            </a:r>
          </a:p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Ha una natura estremamente “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user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friendly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” che facilita</a:t>
            </a:r>
            <a:r>
              <a:rPr lang="it-IT" sz="1100" spc="-30" dirty="0">
                <a:solidFill>
                  <a:srgbClr val="212120"/>
                </a:solidFill>
                <a:latin typeface="Candara" pitchFamily="34" charset="0"/>
              </a:rPr>
              <a:t> inserimenti e  visualizzazioni 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di dati utili alle scelte strategiche aziendali. </a:t>
            </a:r>
          </a:p>
          <a:p>
            <a:pPr algn="just">
              <a:lnSpc>
                <a:spcPct val="110000"/>
              </a:lnSpc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La versione attuale rappresenta il frutto di una manutenzione evolutiva e di un approccio progettuale costante, aperto a tutti quegli elementi di innovazione che il mercato IT offre e che il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framework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 può integrare, permettendo alla soluzione di essere sempre al passo  coi tempi 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360000" y="3204000"/>
            <a:ext cx="648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440000" y="3204000"/>
            <a:ext cx="4896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I Punti di forza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1548000" y="3636000"/>
            <a:ext cx="52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368202" y="3672458"/>
            <a:ext cx="5472818" cy="2648417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>
              <a:lnSpc>
                <a:spcPct val="110000"/>
              </a:lnSpc>
              <a:buClr>
                <a:srgbClr val="212120"/>
              </a:buClr>
              <a:buFont typeface="Arial" pitchFamily="34" charset="0"/>
              <a:buChar char="•"/>
            </a:pP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  GAEM 2.0 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Gestisce in maniera semplice ed efficace tutto il ciclo di vita della tecnologia presente in azienda, da una qualsiasi postazione fissa o dispositivo mobile in dotazione (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tablet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,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smartphone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, </a:t>
            </a:r>
            <a:r>
              <a:rPr lang="it-IT" sz="1100" dirty="0" err="1">
                <a:solidFill>
                  <a:srgbClr val="212120"/>
                </a:solidFill>
                <a:latin typeface="Candara" pitchFamily="34" charset="0"/>
              </a:rPr>
              <a:t>netbook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ecc.) questo grazie ad una architettura indipendente dall’ infrastruttura hardware sottostante e da licenze di terze parti.</a:t>
            </a:r>
          </a:p>
          <a:p>
            <a:pPr algn="just">
              <a:lnSpc>
                <a:spcPct val="110000"/>
              </a:lnSpc>
              <a:buClr>
                <a:srgbClr val="212120"/>
              </a:buClr>
            </a:pPr>
            <a:endParaRPr lang="it-IT" sz="600" dirty="0">
              <a:solidFill>
                <a:srgbClr val="212120"/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rgbClr val="212120"/>
              </a:buClr>
              <a:buFont typeface="Arial" pitchFamily="34" charset="0"/>
              <a:buChar char="•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GAEM 2.0 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Offre una visione dettagliata della consistenza, dei processi e dei costi di gestione del patrimonio tecnologico, al fine di fornire informazioni indispensabili per una programmazione razionale degli acquisti e degli interventi manutentivi grazie all’estrema </a:t>
            </a:r>
            <a:r>
              <a:rPr lang="it-IT" sz="1100" spc="-20" dirty="0">
                <a:solidFill>
                  <a:srgbClr val="212120"/>
                </a:solidFill>
                <a:latin typeface="Candara" pitchFamily="34" charset="0"/>
              </a:rPr>
              <a:t>flessibilità  e  alla possibilità di implementare nuove funzionalità oltre all’interazione con sistemi esistenti</a:t>
            </a:r>
          </a:p>
          <a:p>
            <a:pPr algn="just">
              <a:lnSpc>
                <a:spcPct val="110000"/>
              </a:lnSpc>
              <a:buClr>
                <a:srgbClr val="212120"/>
              </a:buClr>
            </a:pPr>
            <a:endParaRPr lang="it-IT" sz="600" spc="-20" dirty="0">
              <a:solidFill>
                <a:srgbClr val="212120"/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rgbClr val="212120"/>
              </a:buClr>
              <a:buFont typeface="Arial" pitchFamily="34" charset="0"/>
              <a:buChar char="•"/>
            </a:pP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 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GAEM 2.0 </a:t>
            </a:r>
            <a:r>
              <a:rPr lang="it-IT" sz="1100" dirty="0">
                <a:solidFill>
                  <a:srgbClr val="212120"/>
                </a:solidFill>
                <a:latin typeface="Candara" pitchFamily="34" charset="0"/>
              </a:rPr>
              <a:t>Centralizza il controllo delle attività per consentire una supervisione ed una razionalizzazione dei flussi operativi e delle scelte strategiche che rappresentano la strada maestra verso un modello virtuoso, orientato al risparmio economico ed alla trasparenza e condivisione dei da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ti. 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440000" y="6840000"/>
            <a:ext cx="5472818" cy="227755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GAEM 2.0 - Gestione della tecnologia in sanità</a:t>
            </a:r>
            <a:endParaRPr lang="it-IT" sz="800" dirty="0">
              <a:solidFill>
                <a:srgbClr val="D3010E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1440000" y="2556000"/>
            <a:ext cx="3708810" cy="295466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just">
              <a:lnSpc>
                <a:spcPct val="110000"/>
              </a:lnSpc>
            </a:pPr>
            <a:endParaRPr lang="it-IT" sz="1200" dirty="0">
              <a:solidFill>
                <a:srgbClr val="D3010E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680570" y="0"/>
            <a:ext cx="2520330" cy="720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>
            <a:off x="2401200" y="3060000"/>
            <a:ext cx="0" cy="162000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824586" y="918001"/>
            <a:ext cx="2160240" cy="57800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numCol="1" spcCol="180000" rtlCol="0">
            <a:spAutoFit/>
          </a:bodyPr>
          <a:lstStyle/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endParaRPr lang="it-IT" sz="1000" b="1" dirty="0">
              <a:solidFill>
                <a:srgbClr val="212120"/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endParaRPr lang="it-IT" sz="1000" b="1" dirty="0">
              <a:solidFill>
                <a:srgbClr val="212120"/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endParaRPr lang="it-IT" sz="1000" b="1" dirty="0">
              <a:solidFill>
                <a:srgbClr val="212120"/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r>
              <a:rPr lang="it-IT" sz="1000" b="1" dirty="0">
                <a:solidFill>
                  <a:srgbClr val="212120"/>
                </a:solidFill>
                <a:latin typeface="Candara" pitchFamily="34" charset="0"/>
              </a:rPr>
              <a:t>CON GAEM 2.0 UN’AZIENDA SANITARIA ARRIVA AD ABBATTERE</a:t>
            </a:r>
            <a:endParaRPr lang="it-IT" sz="1000" b="1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r>
              <a:rPr lang="it-IT" sz="1000" b="1" dirty="0">
                <a:solidFill>
                  <a:srgbClr val="212120"/>
                </a:solidFill>
                <a:latin typeface="Candara" pitchFamily="34" charset="0"/>
              </a:rPr>
              <a:t>I COSTI </a:t>
            </a:r>
            <a:r>
              <a:rPr lang="it-IT" sz="1000" b="1" dirty="0" err="1">
                <a:solidFill>
                  <a:srgbClr val="212120"/>
                </a:solidFill>
                <a:latin typeface="Candara" pitchFamily="34" charset="0"/>
              </a:rPr>
              <a:t>DI</a:t>
            </a:r>
            <a:r>
              <a:rPr lang="it-IT" sz="1000" b="1" dirty="0">
                <a:solidFill>
                  <a:srgbClr val="212120"/>
                </a:solidFill>
                <a:latin typeface="Candara" pitchFamily="34" charset="0"/>
              </a:rPr>
              <a:t> GESTIONE DIRETTI ED INDIRETTI DELLA TECNOLOGIA GRAZIE AL  CONTROLLO  PUNTUALE DEGLI SLA CONTRATTUALI  E  DELL’ OPERATIVITA’ QUOTIDIANA </a:t>
            </a:r>
            <a:endParaRPr lang="it-IT" sz="1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</a:pPr>
            <a:r>
              <a:rPr lang="it-IT" sz="800" dirty="0">
                <a:solidFill>
                  <a:srgbClr val="D3010E"/>
                </a:solidFill>
                <a:latin typeface="MV Boli" pitchFamily="2" charset="0"/>
                <a:cs typeface="MV Boli" pitchFamily="2" charset="0"/>
              </a:rPr>
              <a:t> 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</a:pPr>
            <a:endParaRPr lang="it-IT" sz="8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buFont typeface="MV Boli" pitchFamily="2" charset="0"/>
              <a:buChar char="·"/>
            </a:pPr>
            <a:r>
              <a:rPr lang="it-IT" sz="10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Semplificare</a:t>
            </a:r>
          </a:p>
          <a:p>
            <a:pPr algn="just">
              <a:lnSpc>
                <a:spcPct val="110000"/>
              </a:lnSpc>
              <a:buClr>
                <a:schemeClr val="bg1"/>
              </a:buClr>
              <a:buSzPct val="200000"/>
            </a:pP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vale a dire gestire in maniera semplice ed efficace l’intero parco apparecchiature, da una qualsiasi postazione fissa o mobile: </a:t>
            </a:r>
            <a:r>
              <a:rPr lang="it-IT" sz="1000" i="1" dirty="0" err="1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pc</a:t>
            </a: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, </a:t>
            </a:r>
            <a:r>
              <a:rPr lang="it-IT" sz="1000" i="1" dirty="0" err="1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tablet</a:t>
            </a: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, </a:t>
            </a:r>
            <a:r>
              <a:rPr lang="it-IT" sz="1000" i="1" dirty="0" err="1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smartphone</a:t>
            </a:r>
            <a:endParaRPr lang="it-IT" sz="1000" i="1" dirty="0">
              <a:solidFill>
                <a:srgbClr val="212120"/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</a:pPr>
            <a:endParaRPr lang="it-IT" sz="300" i="1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Font typeface="MV Boli" pitchFamily="2" charset="0"/>
              <a:buChar char="•"/>
            </a:pPr>
            <a:r>
              <a:rPr lang="it-IT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MV Boli" pitchFamily="2" charset="0"/>
              </a:rPr>
              <a:t> </a:t>
            </a:r>
            <a:r>
              <a:rPr lang="it-IT" sz="10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Centralizzare </a:t>
            </a:r>
          </a:p>
          <a:p>
            <a:pPr algn="just">
              <a:lnSpc>
                <a:spcPct val="110000"/>
              </a:lnSpc>
            </a:pP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Ottimizzare la gestione dei servizi erogati dagli uffici tecnici.</a:t>
            </a:r>
          </a:p>
          <a:p>
            <a:pPr>
              <a:lnSpc>
                <a:spcPct val="110000"/>
              </a:lnSpc>
            </a:pPr>
            <a:endParaRPr lang="it-IT" sz="300" i="1" dirty="0">
              <a:solidFill>
                <a:srgbClr val="212120"/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Font typeface="MV Boli" pitchFamily="2" charset="0"/>
              <a:buChar char="•"/>
            </a:pPr>
            <a:r>
              <a:rPr lang="it-IT" sz="1000" dirty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sz="10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Razionalizzare</a:t>
            </a:r>
          </a:p>
          <a:p>
            <a:pPr algn="just">
              <a:lnSpc>
                <a:spcPct val="110000"/>
              </a:lnSpc>
            </a:pP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i flussi informativi derivanti dalle molteplici attività legate al ciclo di vita della tecnologia</a:t>
            </a:r>
          </a:p>
          <a:p>
            <a:pPr>
              <a:lnSpc>
                <a:spcPct val="110000"/>
              </a:lnSpc>
            </a:pPr>
            <a:endParaRPr lang="it-IT" sz="3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Font typeface="MV Boli" pitchFamily="2" charset="0"/>
              <a:buChar char="•"/>
            </a:pPr>
            <a:r>
              <a:rPr lang="it-IT" sz="100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sz="100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Fornire </a:t>
            </a:r>
            <a:r>
              <a:rPr lang="it-IT" sz="10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informazioni</a:t>
            </a:r>
          </a:p>
          <a:p>
            <a:pPr>
              <a:lnSpc>
                <a:spcPct val="110000"/>
              </a:lnSpc>
            </a:pPr>
            <a:r>
              <a:rPr lang="it-IT" sz="1000" i="1" dirty="0">
                <a:solidFill>
                  <a:srgbClr val="212120"/>
                </a:solidFill>
                <a:latin typeface="Candara" pitchFamily="34" charset="0"/>
                <a:cs typeface="MV Boli" pitchFamily="2" charset="0"/>
              </a:rPr>
              <a:t>per una programmazione razionale degli acquisti e di tutti gli interventi manutentivi.</a:t>
            </a:r>
          </a:p>
          <a:p>
            <a:pPr>
              <a:lnSpc>
                <a:spcPct val="110000"/>
              </a:lnSpc>
            </a:pPr>
            <a:endParaRPr lang="it-IT" sz="300" i="1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Font typeface="MV Boli" pitchFamily="2" charset="0"/>
              <a:buChar char="•"/>
            </a:pPr>
            <a:r>
              <a:rPr lang="it-IT" sz="1000" dirty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endParaRPr lang="it-IT" sz="1000" i="1" dirty="0">
              <a:solidFill>
                <a:srgbClr val="212120"/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</a:pPr>
            <a:endParaRPr lang="it-IT" sz="1000" i="1" dirty="0">
              <a:solidFill>
                <a:srgbClr val="212120"/>
              </a:solidFill>
              <a:latin typeface="Candara" pitchFamily="34" charset="0"/>
              <a:cs typeface="MV Boli" pitchFamily="2" charset="0"/>
            </a:endParaRPr>
          </a:p>
          <a:p>
            <a:pPr>
              <a:lnSpc>
                <a:spcPct val="110000"/>
              </a:lnSpc>
            </a:pPr>
            <a:endParaRPr lang="it-IT" sz="1000" i="1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MV Boli" pitchFamily="2" charset="0"/>
            </a:endParaRPr>
          </a:p>
          <a:p>
            <a:pPr algn="just">
              <a:lnSpc>
                <a:spcPct val="110000"/>
              </a:lnSpc>
            </a:pPr>
            <a:endParaRPr lang="it-IT" sz="800" i="1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MV Boli" pitchFamily="2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0000" y="6840000"/>
            <a:ext cx="5472818" cy="227755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GAEM 2.0 – TM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Technology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Management </a:t>
            </a:r>
            <a:r>
              <a:rPr lang="it-IT" sz="800" i="1" dirty="0" err="1">
                <a:solidFill>
                  <a:srgbClr val="D3010E"/>
                </a:solidFill>
                <a:latin typeface="Candara" pitchFamily="34" charset="0"/>
              </a:rPr>
              <a:t>Services</a:t>
            </a:r>
            <a:r>
              <a:rPr lang="it-IT" sz="800" i="1" dirty="0">
                <a:solidFill>
                  <a:srgbClr val="D3010E"/>
                </a:solidFill>
                <a:latin typeface="Candara" pitchFamily="34" charset="0"/>
              </a:rPr>
              <a:t>  Srl</a:t>
            </a:r>
            <a:endParaRPr lang="it-IT" sz="800" dirty="0">
              <a:solidFill>
                <a:srgbClr val="D3010E"/>
              </a:solidFill>
              <a:latin typeface="Candara" pitchFamily="34" charset="0"/>
            </a:endParaRPr>
          </a:p>
        </p:txBody>
      </p:sp>
      <p:pic>
        <p:nvPicPr>
          <p:cNvPr id="17" name="Immagine 16" descr="LAN-GAEM 2.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8602" y="144066"/>
            <a:ext cx="1822722" cy="1201316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8082" y="923527"/>
            <a:ext cx="4107115" cy="36471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GAEM 2.0 integra la soluzione di localizzazione e tracciamento degli asset elettromedicali </a:t>
            </a:r>
            <a:r>
              <a:rPr kumimoji="0" lang="it-IT" sz="1100" b="1" i="0" u="sng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Bleindoor</a:t>
            </a:r>
            <a:endParaRPr kumimoji="0" lang="it-IT" sz="1100" b="1" i="0" u="sng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Bleindoor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è il miglior sistema attualmente disponibile </a:t>
            </a:r>
            <a:r>
              <a:rPr lang="it-IT" sz="1100" dirty="0">
                <a:solidFill>
                  <a:srgbClr val="666666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per localizzare con estrema accuratezza il posizionamento di oggetti o persone in un edificio, all’interno di spazi chiusi e delimitati.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100" dirty="0">
              <a:solidFill>
                <a:srgbClr val="666666"/>
              </a:solidFill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100" dirty="0" err="1">
                <a:solidFill>
                  <a:srgbClr val="666666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Bleindoor</a:t>
            </a:r>
            <a:r>
              <a:rPr lang="it-IT" sz="1100" dirty="0">
                <a:solidFill>
                  <a:srgbClr val="666666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è un sistema RTLS (indoor Real Time Location System) che tiene traccia dei movimenti degli oggetti all’interno degli spazi supervisionati e ne m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onitora l’utilizzo tramite report di facile lettura.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Bleindoor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può raccogliere in un unico pannello di controllo tutti i dati provenienti dai sensori utilizzati e collegati agli asset (o in dotazione a persone).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100" dirty="0">
              <a:solidFill>
                <a:srgbClr val="666666"/>
              </a:solidFill>
              <a:latin typeface="Candara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Facile, intuitivo 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e utilizzabile con qualsiasi dispositivo comunemente in dotazione alle persone (smartphone, tablet o pc), </a:t>
            </a:r>
            <a:r>
              <a:rPr kumimoji="0" lang="it-IT" sz="11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Bleindoor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mette a fattor comune la stessa origine di </a:t>
            </a:r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GAEM 2.0 perché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nasce </a:t>
            </a:r>
            <a:r>
              <a:rPr kumimoji="0" lang="it-IT" sz="11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sulla operatività nel settore elettromedicale</a:t>
            </a: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andara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36D38BA-25CD-4663-B80A-3C6F92755A5E}"/>
              </a:ext>
            </a:extLst>
          </p:cNvPr>
          <p:cNvSpPr txBox="1"/>
          <p:nvPr/>
        </p:nvSpPr>
        <p:spPr>
          <a:xfrm>
            <a:off x="288082" y="387692"/>
            <a:ext cx="511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D3010E"/>
                </a:solidFill>
                <a:latin typeface="Candara" pitchFamily="34" charset="0"/>
              </a:rPr>
              <a:t>La localizzazione degli elettromedicali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FFF604F-12A2-4CE4-A9EB-49CEFA4581B9}"/>
              </a:ext>
            </a:extLst>
          </p:cNvPr>
          <p:cNvSpPr txBox="1"/>
          <p:nvPr/>
        </p:nvSpPr>
        <p:spPr>
          <a:xfrm>
            <a:off x="1387529" y="5815657"/>
            <a:ext cx="20273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3A7AC7"/>
                </a:solidFill>
                <a:latin typeface="Calibri Light" panose="020F0302020204030204" pitchFamily="34" charset="0"/>
              </a:rPr>
              <a:t>Indoor </a:t>
            </a:r>
            <a:r>
              <a:rPr lang="it-IT" sz="1400" dirty="0" err="1">
                <a:solidFill>
                  <a:srgbClr val="3A7AC7"/>
                </a:solidFill>
                <a:latin typeface="Calibri Light" panose="020F0302020204030204" pitchFamily="34" charset="0"/>
              </a:rPr>
              <a:t>Positioning</a:t>
            </a:r>
            <a:r>
              <a:rPr lang="it-IT" sz="1400" dirty="0">
                <a:solidFill>
                  <a:srgbClr val="3A7AC7"/>
                </a:solidFill>
                <a:latin typeface="Calibri Light" panose="020F0302020204030204" pitchFamily="34" charset="0"/>
              </a:rPr>
              <a:t>, </a:t>
            </a:r>
          </a:p>
          <a:p>
            <a:pPr algn="ctr"/>
            <a:r>
              <a:rPr lang="it-IT" sz="1400" dirty="0">
                <a:solidFill>
                  <a:srgbClr val="3A7AC7"/>
                </a:solidFill>
                <a:latin typeface="Calibri Light" panose="020F0302020204030204" pitchFamily="34" charset="0"/>
              </a:rPr>
              <a:t>Tracking &amp; Analytics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95BF63D8-C23A-4E02-912E-93F043B64C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740" y="4669976"/>
            <a:ext cx="1214920" cy="1214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 TMS_chiaro_b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4306" y="4680570"/>
            <a:ext cx="2952328" cy="831268"/>
          </a:xfrm>
          <a:prstGeom prst="rect">
            <a:avLst/>
          </a:prstGeom>
        </p:spPr>
      </p:pic>
      <p:pic>
        <p:nvPicPr>
          <p:cNvPr id="7" name="Immagine 6" descr="C:\Users\marco\Desktop\Nod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0170" y="936154"/>
            <a:ext cx="4608512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bg1">
              <a:lumMod val="65000"/>
            </a:schemeClr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897</Words>
  <Application>Microsoft Office PowerPoint</Application>
  <PresentationFormat>Personalizzato</PresentationFormat>
  <Paragraphs>67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anna.parolini</dc:creator>
  <cp:lastModifiedBy>Riccardo Lilla</cp:lastModifiedBy>
  <cp:revision>452</cp:revision>
  <dcterms:created xsi:type="dcterms:W3CDTF">2012-02-06T16:34:11Z</dcterms:created>
  <dcterms:modified xsi:type="dcterms:W3CDTF">2018-02-20T22:11:58Z</dcterms:modified>
</cp:coreProperties>
</file>