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2" r:id="rId4"/>
    <p:sldId id="265" r:id="rId5"/>
    <p:sldId id="269" r:id="rId6"/>
    <p:sldId id="270" r:id="rId7"/>
  </p:sldIdLst>
  <p:sldSz cx="7200900" cy="72009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68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A7AC7"/>
    <a:srgbClr val="212120"/>
    <a:srgbClr val="E52832"/>
    <a:srgbClr val="D3010E"/>
    <a:srgbClr val="E5322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06" autoAdjust="0"/>
    <p:restoredTop sz="91577" autoAdjust="0"/>
  </p:normalViewPr>
  <p:slideViewPr>
    <p:cSldViewPr>
      <p:cViewPr varScale="1">
        <p:scale>
          <a:sx n="63" d="100"/>
          <a:sy n="63" d="100"/>
        </p:scale>
        <p:origin x="-2220" y="-114"/>
      </p:cViewPr>
      <p:guideLst>
        <p:guide orient="horz" pos="2268"/>
        <p:guide pos="22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539FD7-D613-46EB-BBB2-6472C1F3B33B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536700" y="744538"/>
            <a:ext cx="3724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380186-612D-409E-963A-E2A4ED10C25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32325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380186-612D-409E-963A-E2A4ED10C25F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380186-612D-409E-963A-E2A4ED10C25F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40068" y="2236947"/>
            <a:ext cx="6120765" cy="1543526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80135" y="4080510"/>
            <a:ext cx="5040630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3C27-FDFC-4558-846B-06730DC8CABF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C881-B707-4140-8A30-7D0F627D0D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3C27-FDFC-4558-846B-06730DC8CABF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C881-B707-4140-8A30-7D0F627D0D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111764" y="303372"/>
            <a:ext cx="1275159" cy="6450806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83786" y="303372"/>
            <a:ext cx="3707963" cy="6450806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3C27-FDFC-4558-846B-06730DC8CABF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C881-B707-4140-8A30-7D0F627D0D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3C27-FDFC-4558-846B-06730DC8CABF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C881-B707-4140-8A30-7D0F627D0D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8821" y="4627245"/>
            <a:ext cx="6120765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68821" y="3052049"/>
            <a:ext cx="6120765" cy="157519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3C27-FDFC-4558-846B-06730DC8CABF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C881-B707-4140-8A30-7D0F627D0D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83786" y="1763554"/>
            <a:ext cx="2491561" cy="49906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895362" y="1763554"/>
            <a:ext cx="2491562" cy="49906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3C27-FDFC-4558-846B-06730DC8CABF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C881-B707-4140-8A30-7D0F627D0D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0045" y="288370"/>
            <a:ext cx="6480810" cy="120015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60045" y="1611869"/>
            <a:ext cx="3181648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60045" y="2283619"/>
            <a:ext cx="3181648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657957" y="1611869"/>
            <a:ext cx="3182898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657957" y="2283619"/>
            <a:ext cx="3182898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3C27-FDFC-4558-846B-06730DC8CABF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C881-B707-4140-8A30-7D0F627D0D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3C27-FDFC-4558-846B-06730DC8CABF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C881-B707-4140-8A30-7D0F627D0D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3C27-FDFC-4558-846B-06730DC8CABF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C881-B707-4140-8A30-7D0F627D0D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0046" y="286702"/>
            <a:ext cx="2369046" cy="12201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15352" y="286703"/>
            <a:ext cx="4025503" cy="61457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60046" y="1506856"/>
            <a:ext cx="2369046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3C27-FDFC-4558-846B-06730DC8CABF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C881-B707-4140-8A30-7D0F627D0D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11427" y="5040630"/>
            <a:ext cx="4320540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411427" y="643414"/>
            <a:ext cx="4320540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411427" y="5635705"/>
            <a:ext cx="4320540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3C27-FDFC-4558-846B-06730DC8CABF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C881-B707-4140-8A30-7D0F627D0D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60045" y="288370"/>
            <a:ext cx="6480810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60045" y="1680211"/>
            <a:ext cx="6480810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60045" y="6674168"/>
            <a:ext cx="1680210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23C27-FDFC-4558-846B-06730DC8CABF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460308" y="6674168"/>
            <a:ext cx="2280285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5160645" y="6674168"/>
            <a:ext cx="1680210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4C881-B707-4140-8A30-7D0F627D0D5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2736354"/>
            <a:ext cx="720130" cy="223224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1080170" y="2736000"/>
            <a:ext cx="6120730" cy="223224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368000" y="3601814"/>
            <a:ext cx="5616624" cy="997196"/>
          </a:xfrm>
          <a:prstGeom prst="rect">
            <a:avLst/>
          </a:prstGeom>
          <a:noFill/>
        </p:spPr>
        <p:txBody>
          <a:bodyPr wrap="square" lIns="90000" rIns="180000" rtlCol="0" anchor="ctr" anchorCtr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it-IT" sz="2400" dirty="0">
                <a:solidFill>
                  <a:schemeClr val="bg1"/>
                </a:solidFill>
                <a:latin typeface="Candara" pitchFamily="34" charset="0"/>
                <a:cs typeface="MV Boli" pitchFamily="2" charset="0"/>
              </a:rPr>
              <a:t> </a:t>
            </a:r>
            <a:endParaRPr lang="it-IT" sz="3600" dirty="0">
              <a:solidFill>
                <a:schemeClr val="bg1"/>
              </a:solidFill>
              <a:latin typeface="Candara" pitchFamily="34" charset="0"/>
              <a:cs typeface="MV Boli" pitchFamily="2" charset="0"/>
            </a:endParaRPr>
          </a:p>
          <a:p>
            <a:pPr algn="r">
              <a:lnSpc>
                <a:spcPct val="150000"/>
              </a:lnSpc>
            </a:pPr>
            <a:r>
              <a:rPr lang="it-IT" sz="2000" dirty="0">
                <a:solidFill>
                  <a:schemeClr val="bg1"/>
                </a:solidFill>
                <a:latin typeface="Candara" pitchFamily="34" charset="0"/>
                <a:cs typeface="MV Boli" pitchFamily="2" charset="0"/>
              </a:rPr>
              <a:t>Governare la tecnologia in sanità</a:t>
            </a:r>
          </a:p>
        </p:txBody>
      </p:sp>
      <p:pic>
        <p:nvPicPr>
          <p:cNvPr id="13" name="Immagine 12" descr="LOGO_WE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6474" y="2880370"/>
            <a:ext cx="2578122" cy="86409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60000" y="6840000"/>
            <a:ext cx="5472818" cy="227755"/>
          </a:xfrm>
          <a:prstGeom prst="rect">
            <a:avLst/>
          </a:prstGeom>
          <a:noFill/>
        </p:spPr>
        <p:txBody>
          <a:bodyPr wrap="square" numCol="1" spcCol="18000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it-IT" sz="800" i="1" dirty="0">
                <a:solidFill>
                  <a:srgbClr val="D3010E"/>
                </a:solidFill>
                <a:latin typeface="Candara" pitchFamily="34" charset="0"/>
              </a:rPr>
              <a:t>GAEM 2.0 – TM </a:t>
            </a:r>
            <a:r>
              <a:rPr lang="it-IT" sz="800" i="1" dirty="0" err="1">
                <a:solidFill>
                  <a:srgbClr val="D3010E"/>
                </a:solidFill>
                <a:latin typeface="Candara" pitchFamily="34" charset="0"/>
              </a:rPr>
              <a:t>Technology</a:t>
            </a:r>
            <a:r>
              <a:rPr lang="it-IT" sz="800" i="1" dirty="0">
                <a:solidFill>
                  <a:srgbClr val="D3010E"/>
                </a:solidFill>
                <a:latin typeface="Candara" pitchFamily="34" charset="0"/>
              </a:rPr>
              <a:t> Management </a:t>
            </a:r>
            <a:r>
              <a:rPr lang="it-IT" sz="800" i="1" dirty="0" err="1">
                <a:solidFill>
                  <a:srgbClr val="D3010E"/>
                </a:solidFill>
                <a:latin typeface="Candara" pitchFamily="34" charset="0"/>
              </a:rPr>
              <a:t>Services</a:t>
            </a:r>
            <a:r>
              <a:rPr lang="it-IT" sz="800" i="1" dirty="0">
                <a:solidFill>
                  <a:srgbClr val="D3010E"/>
                </a:solidFill>
                <a:latin typeface="Candara" pitchFamily="34" charset="0"/>
              </a:rPr>
              <a:t>  Srl</a:t>
            </a:r>
            <a:endParaRPr lang="it-IT" sz="800" dirty="0">
              <a:solidFill>
                <a:srgbClr val="D3010E"/>
              </a:solidFill>
              <a:latin typeface="Candara" pitchFamily="34" charset="0"/>
            </a:endParaRPr>
          </a:p>
        </p:txBody>
      </p:sp>
      <p:pic>
        <p:nvPicPr>
          <p:cNvPr id="11" name="Immagine 10" descr="Logo TMS_chiaro_smal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6114" y="1080170"/>
            <a:ext cx="2952328" cy="83569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/>
          <p:cNvCxnSpPr/>
          <p:nvPr/>
        </p:nvCxnSpPr>
        <p:spPr>
          <a:xfrm>
            <a:off x="360000" y="360000"/>
            <a:ext cx="6480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/>
          <p:cNvSpPr txBox="1"/>
          <p:nvPr/>
        </p:nvSpPr>
        <p:spPr>
          <a:xfrm>
            <a:off x="1440000" y="360000"/>
            <a:ext cx="324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D3010E"/>
                </a:solidFill>
                <a:latin typeface="Candara" pitchFamily="34" charset="0"/>
              </a:rPr>
              <a:t>Il governo della tecnologia</a:t>
            </a:r>
          </a:p>
        </p:txBody>
      </p:sp>
      <p:cxnSp>
        <p:nvCxnSpPr>
          <p:cNvPr id="8" name="Connettore 1 7"/>
          <p:cNvCxnSpPr/>
          <p:nvPr/>
        </p:nvCxnSpPr>
        <p:spPr>
          <a:xfrm>
            <a:off x="1548000" y="792000"/>
            <a:ext cx="52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1440000" y="972000"/>
            <a:ext cx="5472818" cy="1581972"/>
          </a:xfrm>
          <a:prstGeom prst="rect">
            <a:avLst/>
          </a:prstGeom>
          <a:noFill/>
        </p:spPr>
        <p:txBody>
          <a:bodyPr wrap="square" numCol="2" spcCol="180000" rtlCol="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it-IT" sz="1100" dirty="0">
                <a:solidFill>
                  <a:srgbClr val="212120"/>
                </a:solidFill>
                <a:latin typeface="Candara" pitchFamily="34" charset="0"/>
              </a:rPr>
              <a:t>GAEM 2.0 – è un sistema modulare e 100% web </a:t>
            </a:r>
            <a:r>
              <a:rPr lang="it-IT" sz="1100" dirty="0" err="1">
                <a:solidFill>
                  <a:srgbClr val="212120"/>
                </a:solidFill>
                <a:latin typeface="Candara" pitchFamily="34" charset="0"/>
              </a:rPr>
              <a:t>based</a:t>
            </a:r>
            <a:r>
              <a:rPr lang="it-IT" sz="1100" dirty="0">
                <a:solidFill>
                  <a:srgbClr val="212120"/>
                </a:solidFill>
                <a:latin typeface="Candara" pitchFamily="34" charset="0"/>
              </a:rPr>
              <a:t> per la gestione completa del ciclo di vita della tecnologia in sanità, che si rivolge in particolare alla gestione delle apparecchiature elettromedicali e degli impianti presenti nelle strutture sanitarie di qualsiasi dimensione e tipologia. La soluzione, ideata ed implementata sulla base delle specifiche esigenze del contesto operativo dell’ingegneria clinica, grazie alla sua estrema semplicità di utilizzo, rende possibile la centralizzazione e la gestione ottimizzata dei servizi a supporto di amministrazione ed ingegneria clinica.</a:t>
            </a:r>
          </a:p>
        </p:txBody>
      </p:sp>
      <p:cxnSp>
        <p:nvCxnSpPr>
          <p:cNvPr id="11" name="Connettore 1 10"/>
          <p:cNvCxnSpPr/>
          <p:nvPr/>
        </p:nvCxnSpPr>
        <p:spPr>
          <a:xfrm>
            <a:off x="360000" y="2772000"/>
            <a:ext cx="6480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1440000" y="2772000"/>
            <a:ext cx="324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D3010E"/>
                </a:solidFill>
                <a:latin typeface="Candara" pitchFamily="34" charset="0"/>
              </a:rPr>
              <a:t>Obiettivi</a:t>
            </a:r>
          </a:p>
        </p:txBody>
      </p:sp>
      <p:cxnSp>
        <p:nvCxnSpPr>
          <p:cNvPr id="13" name="Connettore 1 12"/>
          <p:cNvCxnSpPr/>
          <p:nvPr/>
        </p:nvCxnSpPr>
        <p:spPr>
          <a:xfrm>
            <a:off x="1548000" y="3204000"/>
            <a:ext cx="52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1440210" y="3168402"/>
            <a:ext cx="5472818" cy="2664296"/>
          </a:xfrm>
          <a:prstGeom prst="rect">
            <a:avLst/>
          </a:prstGeom>
          <a:noFill/>
        </p:spPr>
        <p:txBody>
          <a:bodyPr wrap="square" numCol="2" spcCol="180000" rtlCol="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it-IT" sz="1100" dirty="0">
                <a:solidFill>
                  <a:srgbClr val="212120"/>
                </a:solidFill>
                <a:latin typeface="Candara" pitchFamily="34" charset="0"/>
              </a:rPr>
              <a:t>Tra i requisiti fondamentali per una gestione efficiente di un servizio di Ingegneria Clinica e/o Ufficio Tecnico al passo coi tempi, vi è sicuramente la ottimizzazione dei flussi operativi derivanti dalle molteplici attività legate al ciclo di vita delle apparecchiature elettromedicali. </a:t>
            </a:r>
          </a:p>
          <a:p>
            <a:pPr algn="just">
              <a:lnSpc>
                <a:spcPct val="110000"/>
              </a:lnSpc>
            </a:pPr>
            <a:r>
              <a:rPr lang="it-IT" sz="1100" dirty="0">
                <a:solidFill>
                  <a:srgbClr val="212120"/>
                </a:solidFill>
                <a:latin typeface="Candara" pitchFamily="34" charset="0"/>
              </a:rPr>
              <a:t>Ciò si ottiene attraverso lo studio e l’analisi dettagliata dell’organizzazione aziendale, attraverso una gestione evoluta, basata su uno strumento informatico estremamente flessibile, che permetta una razionalizzazione e semplificazione di tutte le fasi decisionali critiche, quali ad esempio: 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q"/>
            </a:pPr>
            <a:r>
              <a:rPr lang="it-IT" sz="1100" dirty="0">
                <a:solidFill>
                  <a:srgbClr val="212120"/>
                </a:solidFill>
                <a:latin typeface="Candara" pitchFamily="34" charset="0"/>
              </a:rPr>
              <a:t> Il piano di investimenti e la pianificazione degli acquisti;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q"/>
            </a:pPr>
            <a:r>
              <a:rPr lang="it-IT" sz="1100" dirty="0">
                <a:solidFill>
                  <a:srgbClr val="212120"/>
                </a:solidFill>
                <a:latin typeface="Candara" pitchFamily="34" charset="0"/>
              </a:rPr>
              <a:t>   La gestione del censimento e le fasi di collaudo dei beni;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q"/>
            </a:pPr>
            <a:r>
              <a:rPr lang="it-IT" sz="1100" dirty="0">
                <a:solidFill>
                  <a:srgbClr val="212120"/>
                </a:solidFill>
                <a:latin typeface="Candara" pitchFamily="34" charset="0"/>
              </a:rPr>
              <a:t>   La manutenzione correttiva e straordinaria;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q"/>
            </a:pPr>
            <a:r>
              <a:rPr lang="it-IT" sz="1100" dirty="0">
                <a:solidFill>
                  <a:srgbClr val="212120"/>
                </a:solidFill>
                <a:latin typeface="Candara" pitchFamily="34" charset="0"/>
              </a:rPr>
              <a:t>   Le attività programmate di verifica di sicurezza elettrica, le manutenzioni preventive, i controlli funzionali; 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q"/>
            </a:pPr>
            <a:r>
              <a:rPr lang="it-IT" sz="1100" dirty="0">
                <a:solidFill>
                  <a:srgbClr val="212120"/>
                </a:solidFill>
                <a:latin typeface="Candara" pitchFamily="34" charset="0"/>
              </a:rPr>
              <a:t>   Le fasi delle dismissioni/fuori uso ed il magazzino;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q"/>
            </a:pPr>
            <a:r>
              <a:rPr lang="it-IT" sz="1100" dirty="0">
                <a:solidFill>
                  <a:srgbClr val="212120"/>
                </a:solidFill>
                <a:latin typeface="Candara" pitchFamily="34" charset="0"/>
              </a:rPr>
              <a:t>   Il controllo e la verifica dei KPI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q"/>
            </a:pPr>
            <a:r>
              <a:rPr lang="it-IT" sz="1100" dirty="0">
                <a:solidFill>
                  <a:srgbClr val="212120"/>
                </a:solidFill>
                <a:latin typeface="Candara" pitchFamily="34" charset="0"/>
              </a:rPr>
              <a:t>   Il tracciamento dei beni e la gestione in mobilità</a:t>
            </a:r>
          </a:p>
        </p:txBody>
      </p:sp>
      <p:cxnSp>
        <p:nvCxnSpPr>
          <p:cNvPr id="14" name="Connettore 1 13"/>
          <p:cNvCxnSpPr/>
          <p:nvPr/>
        </p:nvCxnSpPr>
        <p:spPr>
          <a:xfrm>
            <a:off x="360000" y="5796000"/>
            <a:ext cx="6480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>
            <a:off x="1548000" y="6228000"/>
            <a:ext cx="52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1440210" y="5832698"/>
            <a:ext cx="324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D3010E"/>
                </a:solidFill>
                <a:latin typeface="Candara" pitchFamily="34" charset="0"/>
              </a:rPr>
              <a:t> A chi si rivolge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1440210" y="6264746"/>
            <a:ext cx="5472818" cy="464743"/>
          </a:xfrm>
          <a:prstGeom prst="rect">
            <a:avLst/>
          </a:prstGeom>
          <a:noFill/>
        </p:spPr>
        <p:txBody>
          <a:bodyPr wrap="square" numCol="1" spcCol="18000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it-IT" sz="1100" dirty="0">
                <a:solidFill>
                  <a:srgbClr val="212120"/>
                </a:solidFill>
                <a:latin typeface="Candara" pitchFamily="34" charset="0"/>
              </a:rPr>
              <a:t>Responsabili tecnici ed amministrativi di strutture sanitarie pubbliche e private, organi di controllo regionali/nazionali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360000" y="6840000"/>
            <a:ext cx="5472818" cy="227755"/>
          </a:xfrm>
          <a:prstGeom prst="rect">
            <a:avLst/>
          </a:prstGeom>
          <a:noFill/>
        </p:spPr>
        <p:txBody>
          <a:bodyPr wrap="square" numCol="1" spcCol="18000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it-IT" sz="800" i="1" dirty="0">
                <a:solidFill>
                  <a:srgbClr val="D3010E"/>
                </a:solidFill>
                <a:latin typeface="Candara" pitchFamily="34" charset="0"/>
              </a:rPr>
              <a:t>GAEM 2.0 – TM </a:t>
            </a:r>
            <a:r>
              <a:rPr lang="it-IT" sz="800" i="1" dirty="0" err="1">
                <a:solidFill>
                  <a:srgbClr val="D3010E"/>
                </a:solidFill>
                <a:latin typeface="Candara" pitchFamily="34" charset="0"/>
              </a:rPr>
              <a:t>Technology</a:t>
            </a:r>
            <a:r>
              <a:rPr lang="it-IT" sz="800" i="1" dirty="0">
                <a:solidFill>
                  <a:srgbClr val="D3010E"/>
                </a:solidFill>
                <a:latin typeface="Candara" pitchFamily="34" charset="0"/>
              </a:rPr>
              <a:t> Management </a:t>
            </a:r>
            <a:r>
              <a:rPr lang="it-IT" sz="800" i="1" dirty="0" err="1">
                <a:solidFill>
                  <a:srgbClr val="D3010E"/>
                </a:solidFill>
                <a:latin typeface="Candara" pitchFamily="34" charset="0"/>
              </a:rPr>
              <a:t>Services</a:t>
            </a:r>
            <a:r>
              <a:rPr lang="it-IT" sz="800" i="1" dirty="0">
                <a:solidFill>
                  <a:srgbClr val="D3010E"/>
                </a:solidFill>
                <a:latin typeface="Candara" pitchFamily="34" charset="0"/>
              </a:rPr>
              <a:t>  Srl</a:t>
            </a:r>
            <a:endParaRPr lang="it-IT" sz="800" dirty="0">
              <a:solidFill>
                <a:srgbClr val="D3010E"/>
              </a:solidFill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/>
          <p:cNvCxnSpPr/>
          <p:nvPr/>
        </p:nvCxnSpPr>
        <p:spPr>
          <a:xfrm>
            <a:off x="360000" y="360000"/>
            <a:ext cx="6480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 descr="MEN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72258" y="432098"/>
            <a:ext cx="3672408" cy="1224136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360000" y="6840000"/>
            <a:ext cx="5472818" cy="227755"/>
          </a:xfrm>
          <a:prstGeom prst="rect">
            <a:avLst/>
          </a:prstGeom>
          <a:noFill/>
        </p:spPr>
        <p:txBody>
          <a:bodyPr wrap="square" numCol="1" spcCol="18000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it-IT" sz="800" i="1" dirty="0">
                <a:solidFill>
                  <a:srgbClr val="D3010E"/>
                </a:solidFill>
                <a:latin typeface="Candara" pitchFamily="34" charset="0"/>
              </a:rPr>
              <a:t>GAEM 2.0 – TM </a:t>
            </a:r>
            <a:r>
              <a:rPr lang="it-IT" sz="800" i="1" dirty="0" err="1">
                <a:solidFill>
                  <a:srgbClr val="D3010E"/>
                </a:solidFill>
                <a:latin typeface="Candara" pitchFamily="34" charset="0"/>
              </a:rPr>
              <a:t>Technology</a:t>
            </a:r>
            <a:r>
              <a:rPr lang="it-IT" sz="800" i="1" dirty="0">
                <a:solidFill>
                  <a:srgbClr val="D3010E"/>
                </a:solidFill>
                <a:latin typeface="Candara" pitchFamily="34" charset="0"/>
              </a:rPr>
              <a:t> Management </a:t>
            </a:r>
            <a:r>
              <a:rPr lang="it-IT" sz="800" i="1" dirty="0" err="1">
                <a:solidFill>
                  <a:srgbClr val="D3010E"/>
                </a:solidFill>
                <a:latin typeface="Candara" pitchFamily="34" charset="0"/>
              </a:rPr>
              <a:t>Services</a:t>
            </a:r>
            <a:r>
              <a:rPr lang="it-IT" sz="800" i="1" dirty="0">
                <a:solidFill>
                  <a:srgbClr val="D3010E"/>
                </a:solidFill>
                <a:latin typeface="Candara" pitchFamily="34" charset="0"/>
              </a:rPr>
              <a:t>  Srl</a:t>
            </a:r>
            <a:endParaRPr lang="it-IT" sz="800" dirty="0">
              <a:solidFill>
                <a:srgbClr val="D3010E"/>
              </a:solidFill>
              <a:latin typeface="Candar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4186" y="1440210"/>
            <a:ext cx="4719610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Immagine 12" descr="schema globale-0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28242" y="4104506"/>
            <a:ext cx="3182778" cy="244827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/>
          <p:cNvCxnSpPr/>
          <p:nvPr/>
        </p:nvCxnSpPr>
        <p:spPr>
          <a:xfrm>
            <a:off x="360000" y="360000"/>
            <a:ext cx="6480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/>
          <p:cNvSpPr txBox="1"/>
          <p:nvPr/>
        </p:nvSpPr>
        <p:spPr>
          <a:xfrm>
            <a:off x="1440000" y="360000"/>
            <a:ext cx="5112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D3010E"/>
                </a:solidFill>
                <a:latin typeface="Candara" pitchFamily="34" charset="0"/>
              </a:rPr>
              <a:t>L’ innovazione</a:t>
            </a:r>
          </a:p>
        </p:txBody>
      </p:sp>
      <p:cxnSp>
        <p:nvCxnSpPr>
          <p:cNvPr id="8" name="Connettore 1 7"/>
          <p:cNvCxnSpPr/>
          <p:nvPr/>
        </p:nvCxnSpPr>
        <p:spPr>
          <a:xfrm>
            <a:off x="1548000" y="792000"/>
            <a:ext cx="52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1368202" y="792138"/>
            <a:ext cx="5472818" cy="2326791"/>
          </a:xfrm>
          <a:prstGeom prst="rect">
            <a:avLst/>
          </a:prstGeom>
          <a:noFill/>
        </p:spPr>
        <p:txBody>
          <a:bodyPr wrap="square" numCol="2" spcCol="180000" rtlCol="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it-IT" sz="1100" dirty="0">
                <a:solidFill>
                  <a:srgbClr val="212120"/>
                </a:solidFill>
                <a:latin typeface="Candara" pitchFamily="34" charset="0"/>
              </a:rPr>
              <a:t>GAEM 2.0 è stato progettato e sviluppato secondo gli standard del software </a:t>
            </a:r>
            <a:r>
              <a:rPr lang="it-IT" sz="1100" dirty="0" err="1">
                <a:solidFill>
                  <a:srgbClr val="212120"/>
                </a:solidFill>
                <a:latin typeface="Candara" pitchFamily="34" charset="0"/>
              </a:rPr>
              <a:t>Life-Cycle</a:t>
            </a:r>
            <a:r>
              <a:rPr lang="it-IT" sz="1100" dirty="0">
                <a:solidFill>
                  <a:srgbClr val="212120"/>
                </a:solidFill>
                <a:latin typeface="Candara" pitchFamily="34" charset="0"/>
              </a:rPr>
              <a:t> (ISO 12207) e le norme sul sistema qualità del software (ISO 9126). E’ progettato su </a:t>
            </a:r>
            <a:r>
              <a:rPr lang="it-IT" sz="1100" dirty="0" err="1">
                <a:solidFill>
                  <a:srgbClr val="212120"/>
                </a:solidFill>
                <a:latin typeface="Candara" pitchFamily="34" charset="0"/>
              </a:rPr>
              <a:t>framework</a:t>
            </a:r>
            <a:r>
              <a:rPr lang="it-IT" sz="1100" dirty="0">
                <a:solidFill>
                  <a:srgbClr val="212120"/>
                </a:solidFill>
                <a:latin typeface="Candara" pitchFamily="34" charset="0"/>
              </a:rPr>
              <a:t> MVC J2EE con interfacce aperte ed facilmente modificabili sulle esigenze del cliente, è indipendente dal DBMS utilizzato, dal sistema operativo presente sul </a:t>
            </a:r>
            <a:r>
              <a:rPr lang="it-IT" sz="1100" dirty="0" err="1">
                <a:solidFill>
                  <a:srgbClr val="212120"/>
                </a:solidFill>
                <a:latin typeface="Candara" pitchFamily="34" charset="0"/>
              </a:rPr>
              <a:t>pc</a:t>
            </a:r>
            <a:r>
              <a:rPr lang="it-IT" sz="1100" dirty="0">
                <a:solidFill>
                  <a:srgbClr val="212120"/>
                </a:solidFill>
                <a:latin typeface="Candara" pitchFamily="34" charset="0"/>
              </a:rPr>
              <a:t> o sul dispositivo mobile e dal browser utilizzato, permettendo inoltre operazioni di “</a:t>
            </a:r>
            <a:r>
              <a:rPr lang="it-IT" sz="1100" dirty="0" err="1">
                <a:solidFill>
                  <a:srgbClr val="212120"/>
                </a:solidFill>
                <a:latin typeface="Candara" pitchFamily="34" charset="0"/>
              </a:rPr>
              <a:t>porting</a:t>
            </a:r>
            <a:r>
              <a:rPr lang="it-IT" sz="1100" dirty="0">
                <a:solidFill>
                  <a:srgbClr val="212120"/>
                </a:solidFill>
                <a:latin typeface="Candara" pitchFamily="34" charset="0"/>
              </a:rPr>
              <a:t>” dello storico dei dati esistenti da qualsiasi Data Base senza particolari sforzi tecnici o economici. </a:t>
            </a:r>
          </a:p>
          <a:p>
            <a:pPr algn="just">
              <a:lnSpc>
                <a:spcPct val="110000"/>
              </a:lnSpc>
            </a:pPr>
            <a:r>
              <a:rPr lang="it-IT" sz="1100" dirty="0">
                <a:solidFill>
                  <a:srgbClr val="212120"/>
                </a:solidFill>
                <a:latin typeface="Candara" pitchFamily="34" charset="0"/>
              </a:rPr>
              <a:t>Ha una natura estremamente “</a:t>
            </a:r>
            <a:r>
              <a:rPr lang="it-IT" sz="1100" dirty="0" err="1">
                <a:solidFill>
                  <a:srgbClr val="212120"/>
                </a:solidFill>
                <a:latin typeface="Candara" pitchFamily="34" charset="0"/>
              </a:rPr>
              <a:t>user</a:t>
            </a:r>
            <a:r>
              <a:rPr lang="it-IT" sz="1100" dirty="0">
                <a:solidFill>
                  <a:srgbClr val="212120"/>
                </a:solidFill>
                <a:latin typeface="Candara" pitchFamily="34" charset="0"/>
              </a:rPr>
              <a:t> </a:t>
            </a:r>
            <a:r>
              <a:rPr lang="it-IT" sz="1100" dirty="0" err="1">
                <a:solidFill>
                  <a:srgbClr val="212120"/>
                </a:solidFill>
                <a:latin typeface="Candara" pitchFamily="34" charset="0"/>
              </a:rPr>
              <a:t>friendly</a:t>
            </a:r>
            <a:r>
              <a:rPr lang="it-IT" sz="1100" dirty="0">
                <a:solidFill>
                  <a:srgbClr val="212120"/>
                </a:solidFill>
                <a:latin typeface="Candara" pitchFamily="34" charset="0"/>
              </a:rPr>
              <a:t>” che facilita</a:t>
            </a:r>
            <a:r>
              <a:rPr lang="it-IT" sz="1100" spc="-30" dirty="0">
                <a:solidFill>
                  <a:srgbClr val="212120"/>
                </a:solidFill>
                <a:latin typeface="Candara" pitchFamily="34" charset="0"/>
              </a:rPr>
              <a:t> inserimenti e  visualizzazioni </a:t>
            </a:r>
            <a:r>
              <a:rPr lang="it-IT" sz="1100" dirty="0">
                <a:solidFill>
                  <a:srgbClr val="212120"/>
                </a:solidFill>
                <a:latin typeface="Candara" pitchFamily="34" charset="0"/>
              </a:rPr>
              <a:t>di dati utili alle scelte strategiche aziendali. </a:t>
            </a:r>
          </a:p>
          <a:p>
            <a:pPr algn="just">
              <a:lnSpc>
                <a:spcPct val="110000"/>
              </a:lnSpc>
            </a:pPr>
            <a:r>
              <a:rPr lang="it-IT" sz="1100" dirty="0">
                <a:solidFill>
                  <a:srgbClr val="212120"/>
                </a:solidFill>
                <a:latin typeface="Candara" pitchFamily="34" charset="0"/>
              </a:rPr>
              <a:t>La versione attuale rappresenta il frutto di una manutenzione evolutiva e di un approccio progettuale costante, aperto a tutti quegli elementi di innovazione che il mercato IT offre e che il </a:t>
            </a:r>
            <a:r>
              <a:rPr lang="it-IT" sz="1100" dirty="0" err="1">
                <a:solidFill>
                  <a:srgbClr val="212120"/>
                </a:solidFill>
                <a:latin typeface="Candara" pitchFamily="34" charset="0"/>
              </a:rPr>
              <a:t>framework</a:t>
            </a:r>
            <a:r>
              <a:rPr lang="it-IT" sz="1100" dirty="0">
                <a:solidFill>
                  <a:srgbClr val="212120"/>
                </a:solidFill>
                <a:latin typeface="Candara" pitchFamily="34" charset="0"/>
              </a:rPr>
              <a:t>  può integrare, permettendo alla soluzione di essere sempre al passo  coi tempi </a:t>
            </a:r>
          </a:p>
        </p:txBody>
      </p:sp>
      <p:cxnSp>
        <p:nvCxnSpPr>
          <p:cNvPr id="11" name="Connettore 1 10"/>
          <p:cNvCxnSpPr/>
          <p:nvPr/>
        </p:nvCxnSpPr>
        <p:spPr>
          <a:xfrm>
            <a:off x="360000" y="3204000"/>
            <a:ext cx="6480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1440000" y="3204000"/>
            <a:ext cx="48967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D3010E"/>
                </a:solidFill>
                <a:latin typeface="Candara" pitchFamily="34" charset="0"/>
              </a:rPr>
              <a:t>I Punti di forza</a:t>
            </a:r>
          </a:p>
        </p:txBody>
      </p:sp>
      <p:cxnSp>
        <p:nvCxnSpPr>
          <p:cNvPr id="13" name="Connettore 1 12"/>
          <p:cNvCxnSpPr/>
          <p:nvPr/>
        </p:nvCxnSpPr>
        <p:spPr>
          <a:xfrm>
            <a:off x="1548000" y="3636000"/>
            <a:ext cx="52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1368202" y="3672458"/>
            <a:ext cx="5472818" cy="2648417"/>
          </a:xfrm>
          <a:prstGeom prst="rect">
            <a:avLst/>
          </a:prstGeom>
          <a:noFill/>
        </p:spPr>
        <p:txBody>
          <a:bodyPr wrap="square" numCol="2" spcCol="180000" rtlCol="0">
            <a:spAutoFit/>
          </a:bodyPr>
          <a:lstStyle/>
          <a:p>
            <a:pPr algn="just">
              <a:lnSpc>
                <a:spcPct val="110000"/>
              </a:lnSpc>
              <a:buClr>
                <a:srgbClr val="212120"/>
              </a:buClr>
              <a:buFont typeface="Arial" pitchFamily="34" charset="0"/>
              <a:buChar char="•"/>
            </a:pP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  GAEM 2.0 </a:t>
            </a:r>
            <a:r>
              <a:rPr lang="it-IT" sz="1100" dirty="0">
                <a:solidFill>
                  <a:srgbClr val="212120"/>
                </a:solidFill>
                <a:latin typeface="Candara" pitchFamily="34" charset="0"/>
              </a:rPr>
              <a:t>Gestisce in maniera semplice ed efficace tutto il ciclo di vita della tecnologia presente in azienda, da una qualsiasi postazione fissa o dispositivo mobile in dotazione (</a:t>
            </a:r>
            <a:r>
              <a:rPr lang="it-IT" sz="1100" dirty="0" err="1">
                <a:solidFill>
                  <a:srgbClr val="212120"/>
                </a:solidFill>
                <a:latin typeface="Candara" pitchFamily="34" charset="0"/>
              </a:rPr>
              <a:t>tablet</a:t>
            </a:r>
            <a:r>
              <a:rPr lang="it-IT" sz="1100" dirty="0">
                <a:solidFill>
                  <a:srgbClr val="212120"/>
                </a:solidFill>
                <a:latin typeface="Candara" pitchFamily="34" charset="0"/>
              </a:rPr>
              <a:t>, </a:t>
            </a:r>
            <a:r>
              <a:rPr lang="it-IT" sz="1100" dirty="0" err="1">
                <a:solidFill>
                  <a:srgbClr val="212120"/>
                </a:solidFill>
                <a:latin typeface="Candara" pitchFamily="34" charset="0"/>
              </a:rPr>
              <a:t>smartphone</a:t>
            </a:r>
            <a:r>
              <a:rPr lang="it-IT" sz="1100" dirty="0">
                <a:solidFill>
                  <a:srgbClr val="212120"/>
                </a:solidFill>
                <a:latin typeface="Candara" pitchFamily="34" charset="0"/>
              </a:rPr>
              <a:t>, </a:t>
            </a:r>
            <a:r>
              <a:rPr lang="it-IT" sz="1100" dirty="0" err="1">
                <a:solidFill>
                  <a:srgbClr val="212120"/>
                </a:solidFill>
                <a:latin typeface="Candara" pitchFamily="34" charset="0"/>
              </a:rPr>
              <a:t>netbook</a:t>
            </a:r>
            <a:r>
              <a:rPr lang="it-IT" sz="1100" dirty="0">
                <a:solidFill>
                  <a:srgbClr val="212120"/>
                </a:solidFill>
                <a:latin typeface="Candara" pitchFamily="34" charset="0"/>
              </a:rPr>
              <a:t> ecc.) questo grazie ad una architettura indipendente dall’ infrastruttura hardware sottostante e da licenze di terze parti.</a:t>
            </a:r>
          </a:p>
          <a:p>
            <a:pPr algn="just">
              <a:lnSpc>
                <a:spcPct val="110000"/>
              </a:lnSpc>
              <a:buClr>
                <a:srgbClr val="212120"/>
              </a:buClr>
            </a:pPr>
            <a:endParaRPr lang="it-IT" sz="600" dirty="0">
              <a:solidFill>
                <a:srgbClr val="212120"/>
              </a:solidFill>
              <a:latin typeface="Candara" pitchFamily="34" charset="0"/>
            </a:endParaRPr>
          </a:p>
          <a:p>
            <a:pPr algn="just">
              <a:lnSpc>
                <a:spcPct val="110000"/>
              </a:lnSpc>
              <a:buClr>
                <a:srgbClr val="212120"/>
              </a:buClr>
              <a:buFont typeface="Arial" pitchFamily="34" charset="0"/>
              <a:buChar char="•"/>
            </a:pPr>
            <a:r>
              <a:rPr lang="it-IT" sz="1100" dirty="0">
                <a:solidFill>
                  <a:srgbClr val="212120"/>
                </a:solidFill>
                <a:latin typeface="Candara" pitchFamily="34" charset="0"/>
              </a:rPr>
              <a:t> 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GAEM 2.0 </a:t>
            </a:r>
            <a:r>
              <a:rPr lang="it-IT" sz="1100" dirty="0">
                <a:solidFill>
                  <a:srgbClr val="212120"/>
                </a:solidFill>
                <a:latin typeface="Candara" pitchFamily="34" charset="0"/>
              </a:rPr>
              <a:t>Offre una visione dettagliata della consistenza, dei processi e dei costi di gestione del patrimonio tecnologico, al fine di fornire informazioni indispensabili per una programmazione razionale degli acquisti e degli interventi manutentivi grazie all’estrema </a:t>
            </a:r>
            <a:r>
              <a:rPr lang="it-IT" sz="1100" spc="-20" dirty="0">
                <a:solidFill>
                  <a:srgbClr val="212120"/>
                </a:solidFill>
                <a:latin typeface="Candara" pitchFamily="34" charset="0"/>
              </a:rPr>
              <a:t>flessibilità  e  alla possibilità di implementare nuove funzionalità oltre all’interazione con sistemi esistenti</a:t>
            </a:r>
          </a:p>
          <a:p>
            <a:pPr algn="just">
              <a:lnSpc>
                <a:spcPct val="110000"/>
              </a:lnSpc>
              <a:buClr>
                <a:srgbClr val="212120"/>
              </a:buClr>
            </a:pPr>
            <a:endParaRPr lang="it-IT" sz="600" spc="-20" dirty="0">
              <a:solidFill>
                <a:srgbClr val="212120"/>
              </a:solidFill>
              <a:latin typeface="Candara" pitchFamily="34" charset="0"/>
            </a:endParaRPr>
          </a:p>
          <a:p>
            <a:pPr algn="just">
              <a:lnSpc>
                <a:spcPct val="110000"/>
              </a:lnSpc>
              <a:buClr>
                <a:srgbClr val="212120"/>
              </a:buClr>
              <a:buFont typeface="Arial" pitchFamily="34" charset="0"/>
              <a:buChar char="•"/>
            </a:pPr>
            <a:r>
              <a:rPr lang="it-IT" sz="1100" dirty="0">
                <a:solidFill>
                  <a:srgbClr val="212120"/>
                </a:solidFill>
                <a:latin typeface="Candara" pitchFamily="34" charset="0"/>
              </a:rPr>
              <a:t> 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GAEM 2.0 </a:t>
            </a:r>
            <a:r>
              <a:rPr lang="it-IT" sz="1100" dirty="0">
                <a:solidFill>
                  <a:srgbClr val="212120"/>
                </a:solidFill>
                <a:latin typeface="Candara" pitchFamily="34" charset="0"/>
              </a:rPr>
              <a:t>Centralizza il controllo delle attività per consentire una supervisione ed una razionalizzazione dei flussi operativi e delle scelte strategiche che rappresentano la strada maestra verso un modello virtuoso, orientato al risparmio economico ed alla trasparenza e condivisione dei da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ti.  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1440000" y="6840000"/>
            <a:ext cx="5472818" cy="227755"/>
          </a:xfrm>
          <a:prstGeom prst="rect">
            <a:avLst/>
          </a:prstGeom>
          <a:noFill/>
        </p:spPr>
        <p:txBody>
          <a:bodyPr wrap="square" numCol="1" spcCol="180000" rtlCol="0">
            <a:spAutoFit/>
          </a:bodyPr>
          <a:lstStyle/>
          <a:p>
            <a:pPr algn="r">
              <a:lnSpc>
                <a:spcPct val="110000"/>
              </a:lnSpc>
            </a:pPr>
            <a:r>
              <a:rPr lang="it-IT" sz="800" i="1" dirty="0">
                <a:solidFill>
                  <a:srgbClr val="D3010E"/>
                </a:solidFill>
                <a:latin typeface="Candara" pitchFamily="34" charset="0"/>
              </a:rPr>
              <a:t>GAEM 2.0 - Gestione della tecnologia in sanità</a:t>
            </a:r>
            <a:endParaRPr lang="it-IT" sz="800" dirty="0">
              <a:solidFill>
                <a:srgbClr val="D3010E"/>
              </a:solidFill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asellaDiTesto 19"/>
          <p:cNvSpPr txBox="1"/>
          <p:nvPr/>
        </p:nvSpPr>
        <p:spPr>
          <a:xfrm>
            <a:off x="1440000" y="2556000"/>
            <a:ext cx="3708810" cy="295466"/>
          </a:xfrm>
          <a:prstGeom prst="rect">
            <a:avLst/>
          </a:prstGeom>
          <a:noFill/>
        </p:spPr>
        <p:txBody>
          <a:bodyPr wrap="square" numCol="1" spcCol="180000" rtlCol="0">
            <a:spAutoFit/>
          </a:bodyPr>
          <a:lstStyle/>
          <a:p>
            <a:pPr algn="just">
              <a:lnSpc>
                <a:spcPct val="110000"/>
              </a:lnSpc>
            </a:pPr>
            <a:endParaRPr lang="it-IT" sz="1200" dirty="0">
              <a:solidFill>
                <a:srgbClr val="D3010E"/>
              </a:solidFill>
              <a:latin typeface="MV Boli" pitchFamily="2" charset="0"/>
              <a:cs typeface="MV Boli" pitchFamily="2" charset="0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4680570" y="0"/>
            <a:ext cx="2520330" cy="7200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2" name="Connettore 1 21"/>
          <p:cNvCxnSpPr/>
          <p:nvPr/>
        </p:nvCxnSpPr>
        <p:spPr>
          <a:xfrm>
            <a:off x="2401200" y="3060000"/>
            <a:ext cx="0" cy="1620000"/>
          </a:xfrm>
          <a:prstGeom prst="line">
            <a:avLst/>
          </a:prstGeom>
          <a:ln w="63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4824586" y="918001"/>
            <a:ext cx="2160240" cy="57800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numCol="1" spcCol="180000" rtlCol="0">
            <a:spAutoFit/>
          </a:bodyPr>
          <a:lstStyle/>
          <a:p>
            <a:pPr algn="just">
              <a:lnSpc>
                <a:spcPct val="110000"/>
              </a:lnSpc>
              <a:buClr>
                <a:schemeClr val="bg1"/>
              </a:buClr>
              <a:buSzPct val="200000"/>
            </a:pPr>
            <a:endParaRPr lang="it-IT" sz="1000" b="1" dirty="0">
              <a:solidFill>
                <a:srgbClr val="212120"/>
              </a:solidFill>
              <a:latin typeface="Candara" pitchFamily="34" charset="0"/>
            </a:endParaRPr>
          </a:p>
          <a:p>
            <a:pPr algn="just">
              <a:lnSpc>
                <a:spcPct val="110000"/>
              </a:lnSpc>
              <a:buClr>
                <a:schemeClr val="bg1"/>
              </a:buClr>
              <a:buSzPct val="200000"/>
            </a:pPr>
            <a:endParaRPr lang="it-IT" sz="1000" b="1" dirty="0">
              <a:solidFill>
                <a:srgbClr val="212120"/>
              </a:solidFill>
              <a:latin typeface="Candara" pitchFamily="34" charset="0"/>
            </a:endParaRPr>
          </a:p>
          <a:p>
            <a:pPr algn="just">
              <a:lnSpc>
                <a:spcPct val="110000"/>
              </a:lnSpc>
              <a:buClr>
                <a:schemeClr val="bg1"/>
              </a:buClr>
              <a:buSzPct val="200000"/>
            </a:pPr>
            <a:endParaRPr lang="it-IT" sz="1000" b="1" dirty="0">
              <a:solidFill>
                <a:srgbClr val="212120"/>
              </a:solidFill>
              <a:latin typeface="Candara" pitchFamily="34" charset="0"/>
            </a:endParaRPr>
          </a:p>
          <a:p>
            <a:pPr algn="just">
              <a:lnSpc>
                <a:spcPct val="110000"/>
              </a:lnSpc>
              <a:buClr>
                <a:schemeClr val="bg1"/>
              </a:buClr>
              <a:buSzPct val="200000"/>
            </a:pPr>
            <a:r>
              <a:rPr lang="it-IT" sz="1000" b="1" dirty="0">
                <a:solidFill>
                  <a:srgbClr val="212120"/>
                </a:solidFill>
                <a:latin typeface="Candara" pitchFamily="34" charset="0"/>
              </a:rPr>
              <a:t>CON GAEM 2.0 UN’AZIENDA SANITARIA ARRIVA AD ABBATTERE</a:t>
            </a:r>
            <a:endParaRPr lang="it-IT" sz="1000" b="1" dirty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endParaRPr>
          </a:p>
          <a:p>
            <a:pPr algn="just">
              <a:lnSpc>
                <a:spcPct val="110000"/>
              </a:lnSpc>
              <a:buClr>
                <a:schemeClr val="bg1"/>
              </a:buClr>
              <a:buSzPct val="200000"/>
            </a:pPr>
            <a:r>
              <a:rPr lang="it-IT" sz="1000" b="1" dirty="0">
                <a:solidFill>
                  <a:srgbClr val="212120"/>
                </a:solidFill>
                <a:latin typeface="Candara" pitchFamily="34" charset="0"/>
              </a:rPr>
              <a:t>I COSTI </a:t>
            </a:r>
            <a:r>
              <a:rPr lang="it-IT" sz="1000" b="1" dirty="0" err="1">
                <a:solidFill>
                  <a:srgbClr val="212120"/>
                </a:solidFill>
                <a:latin typeface="Candara" pitchFamily="34" charset="0"/>
              </a:rPr>
              <a:t>DI</a:t>
            </a:r>
            <a:r>
              <a:rPr lang="it-IT" sz="1000" b="1" dirty="0">
                <a:solidFill>
                  <a:srgbClr val="212120"/>
                </a:solidFill>
                <a:latin typeface="Candara" pitchFamily="34" charset="0"/>
              </a:rPr>
              <a:t> GESTIONE DIRETTI ED INDIRETTI DELLA TECNOLOGIA GRAZIE AL  CONTROLLO  PUNTUALE DEGLI SLA CONTRATTUALI  E  DELL’ OPERATIVITA’ QUOTIDIANA </a:t>
            </a:r>
            <a:endParaRPr lang="it-IT" sz="1000" dirty="0">
              <a:solidFill>
                <a:schemeClr val="bg1"/>
              </a:solidFill>
              <a:latin typeface="MV Boli" pitchFamily="2" charset="0"/>
              <a:cs typeface="MV Boli" pitchFamily="2" charset="0"/>
            </a:endParaRPr>
          </a:p>
          <a:p>
            <a:pPr>
              <a:lnSpc>
                <a:spcPct val="110000"/>
              </a:lnSpc>
              <a:buClr>
                <a:schemeClr val="bg1"/>
              </a:buClr>
              <a:buSzPct val="200000"/>
            </a:pPr>
            <a:r>
              <a:rPr lang="it-IT" sz="800" dirty="0">
                <a:solidFill>
                  <a:srgbClr val="D3010E"/>
                </a:solidFill>
                <a:latin typeface="MV Boli" pitchFamily="2" charset="0"/>
                <a:cs typeface="MV Boli" pitchFamily="2" charset="0"/>
              </a:rPr>
              <a:t> </a:t>
            </a:r>
          </a:p>
          <a:p>
            <a:pPr>
              <a:lnSpc>
                <a:spcPct val="110000"/>
              </a:lnSpc>
              <a:buClr>
                <a:schemeClr val="bg1"/>
              </a:buClr>
              <a:buSzPct val="200000"/>
            </a:pPr>
            <a:endParaRPr lang="it-IT" sz="800" dirty="0">
              <a:solidFill>
                <a:schemeClr val="bg1"/>
              </a:solidFill>
              <a:latin typeface="MV Boli" pitchFamily="2" charset="0"/>
              <a:cs typeface="MV Boli" pitchFamily="2" charset="0"/>
            </a:endParaRPr>
          </a:p>
          <a:p>
            <a:pPr>
              <a:lnSpc>
                <a:spcPct val="110000"/>
              </a:lnSpc>
              <a:buClr>
                <a:schemeClr val="bg1"/>
              </a:buClr>
              <a:buSzPct val="200000"/>
              <a:buFont typeface="MV Boli" pitchFamily="2" charset="0"/>
              <a:buChar char="·"/>
            </a:pPr>
            <a:r>
              <a:rPr lang="it-IT" sz="1000" dirty="0">
                <a:solidFill>
                  <a:srgbClr val="FF0000"/>
                </a:solidFill>
                <a:latin typeface="MV Boli" pitchFamily="2" charset="0"/>
                <a:cs typeface="MV Boli" pitchFamily="2" charset="0"/>
              </a:rPr>
              <a:t>Semplificare</a:t>
            </a:r>
          </a:p>
          <a:p>
            <a:pPr algn="just">
              <a:lnSpc>
                <a:spcPct val="110000"/>
              </a:lnSpc>
              <a:buClr>
                <a:schemeClr val="bg1"/>
              </a:buClr>
              <a:buSzPct val="200000"/>
            </a:pPr>
            <a:r>
              <a:rPr lang="it-IT" sz="1000" i="1" dirty="0">
                <a:solidFill>
                  <a:srgbClr val="212120"/>
                </a:solidFill>
                <a:latin typeface="Candara" pitchFamily="34" charset="0"/>
                <a:cs typeface="MV Boli" pitchFamily="2" charset="0"/>
              </a:rPr>
              <a:t>vale a dire gestire in maniera semplice ed efficace l’intero parco apparecchiature, da una qualsiasi postazione fissa o mobile: </a:t>
            </a:r>
            <a:r>
              <a:rPr lang="it-IT" sz="1000" i="1" dirty="0" err="1">
                <a:solidFill>
                  <a:srgbClr val="212120"/>
                </a:solidFill>
                <a:latin typeface="Candara" pitchFamily="34" charset="0"/>
                <a:cs typeface="MV Boli" pitchFamily="2" charset="0"/>
              </a:rPr>
              <a:t>pc</a:t>
            </a:r>
            <a:r>
              <a:rPr lang="it-IT" sz="1000" i="1" dirty="0">
                <a:solidFill>
                  <a:srgbClr val="212120"/>
                </a:solidFill>
                <a:latin typeface="Candara" pitchFamily="34" charset="0"/>
                <a:cs typeface="MV Boli" pitchFamily="2" charset="0"/>
              </a:rPr>
              <a:t>, </a:t>
            </a:r>
            <a:r>
              <a:rPr lang="it-IT" sz="1000" i="1" dirty="0" err="1">
                <a:solidFill>
                  <a:srgbClr val="212120"/>
                </a:solidFill>
                <a:latin typeface="Candara" pitchFamily="34" charset="0"/>
                <a:cs typeface="MV Boli" pitchFamily="2" charset="0"/>
              </a:rPr>
              <a:t>tablet</a:t>
            </a:r>
            <a:r>
              <a:rPr lang="it-IT" sz="1000" i="1" dirty="0">
                <a:solidFill>
                  <a:srgbClr val="212120"/>
                </a:solidFill>
                <a:latin typeface="Candara" pitchFamily="34" charset="0"/>
                <a:cs typeface="MV Boli" pitchFamily="2" charset="0"/>
              </a:rPr>
              <a:t>, </a:t>
            </a:r>
            <a:r>
              <a:rPr lang="it-IT" sz="1000" i="1" dirty="0" err="1">
                <a:solidFill>
                  <a:srgbClr val="212120"/>
                </a:solidFill>
                <a:latin typeface="Candara" pitchFamily="34" charset="0"/>
                <a:cs typeface="MV Boli" pitchFamily="2" charset="0"/>
              </a:rPr>
              <a:t>smartphone</a:t>
            </a:r>
            <a:endParaRPr lang="it-IT" sz="1000" i="1" dirty="0">
              <a:solidFill>
                <a:srgbClr val="212120"/>
              </a:solidFill>
              <a:latin typeface="Candara" pitchFamily="34" charset="0"/>
              <a:cs typeface="MV Boli" pitchFamily="2" charset="0"/>
            </a:endParaRPr>
          </a:p>
          <a:p>
            <a:pPr>
              <a:lnSpc>
                <a:spcPct val="110000"/>
              </a:lnSpc>
            </a:pPr>
            <a:endParaRPr lang="it-IT" sz="300" i="1" dirty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  <a:cs typeface="MV Boli" pitchFamily="2" charset="0"/>
            </a:endParaRPr>
          </a:p>
          <a:p>
            <a:pPr>
              <a:lnSpc>
                <a:spcPct val="110000"/>
              </a:lnSpc>
              <a:buClr>
                <a:schemeClr val="bg1"/>
              </a:buClr>
              <a:buFont typeface="MV Boli" pitchFamily="2" charset="0"/>
              <a:buChar char="•"/>
            </a:pPr>
            <a:r>
              <a:rPr lang="it-IT" sz="1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MV Boli" pitchFamily="2" charset="0"/>
              </a:rPr>
              <a:t> </a:t>
            </a:r>
            <a:r>
              <a:rPr lang="it-IT" sz="1000" dirty="0">
                <a:solidFill>
                  <a:srgbClr val="FF0000"/>
                </a:solidFill>
                <a:latin typeface="MV Boli" pitchFamily="2" charset="0"/>
                <a:cs typeface="MV Boli" pitchFamily="2" charset="0"/>
              </a:rPr>
              <a:t>Centralizzare </a:t>
            </a:r>
          </a:p>
          <a:p>
            <a:pPr algn="just">
              <a:lnSpc>
                <a:spcPct val="110000"/>
              </a:lnSpc>
            </a:pPr>
            <a:r>
              <a:rPr lang="it-IT" sz="1000" i="1" dirty="0">
                <a:solidFill>
                  <a:srgbClr val="212120"/>
                </a:solidFill>
                <a:latin typeface="Candara" pitchFamily="34" charset="0"/>
                <a:cs typeface="MV Boli" pitchFamily="2" charset="0"/>
              </a:rPr>
              <a:t>Ottimizzare la gestione dei servizi erogati dagli uffici tecnici.</a:t>
            </a:r>
          </a:p>
          <a:p>
            <a:pPr>
              <a:lnSpc>
                <a:spcPct val="110000"/>
              </a:lnSpc>
            </a:pPr>
            <a:endParaRPr lang="it-IT" sz="300" i="1" dirty="0">
              <a:solidFill>
                <a:srgbClr val="212120"/>
              </a:solidFill>
              <a:latin typeface="Candara" pitchFamily="34" charset="0"/>
              <a:cs typeface="MV Boli" pitchFamily="2" charset="0"/>
            </a:endParaRPr>
          </a:p>
          <a:p>
            <a:pPr>
              <a:lnSpc>
                <a:spcPct val="110000"/>
              </a:lnSpc>
              <a:buClr>
                <a:schemeClr val="bg1"/>
              </a:buClr>
              <a:buFont typeface="MV Boli" pitchFamily="2" charset="0"/>
              <a:buChar char="•"/>
            </a:pPr>
            <a:r>
              <a:rPr lang="it-IT" sz="1000" dirty="0">
                <a:solidFill>
                  <a:schemeClr val="bg1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it-IT" sz="1000" dirty="0">
                <a:solidFill>
                  <a:srgbClr val="FF0000"/>
                </a:solidFill>
                <a:latin typeface="MV Boli" pitchFamily="2" charset="0"/>
                <a:cs typeface="MV Boli" pitchFamily="2" charset="0"/>
              </a:rPr>
              <a:t>Razionalizzare</a:t>
            </a:r>
          </a:p>
          <a:p>
            <a:pPr algn="just">
              <a:lnSpc>
                <a:spcPct val="110000"/>
              </a:lnSpc>
            </a:pPr>
            <a:r>
              <a:rPr lang="it-IT" sz="1000" i="1" dirty="0">
                <a:solidFill>
                  <a:srgbClr val="212120"/>
                </a:solidFill>
                <a:latin typeface="Candara" pitchFamily="34" charset="0"/>
                <a:cs typeface="MV Boli" pitchFamily="2" charset="0"/>
              </a:rPr>
              <a:t>i flussi informativi derivanti dalle molteplici attività legate al ciclo di vita della tecnologia</a:t>
            </a:r>
          </a:p>
          <a:p>
            <a:pPr>
              <a:lnSpc>
                <a:spcPct val="110000"/>
              </a:lnSpc>
            </a:pPr>
            <a:endParaRPr lang="it-IT" sz="300" dirty="0">
              <a:solidFill>
                <a:schemeClr val="bg1"/>
              </a:solidFill>
              <a:latin typeface="MV Boli" pitchFamily="2" charset="0"/>
              <a:cs typeface="MV Boli" pitchFamily="2" charset="0"/>
            </a:endParaRPr>
          </a:p>
          <a:p>
            <a:pPr>
              <a:lnSpc>
                <a:spcPct val="110000"/>
              </a:lnSpc>
              <a:buClr>
                <a:schemeClr val="bg1"/>
              </a:buClr>
              <a:buFont typeface="MV Boli" pitchFamily="2" charset="0"/>
              <a:buChar char="•"/>
            </a:pPr>
            <a:r>
              <a:rPr lang="it-IT" sz="1000">
                <a:solidFill>
                  <a:schemeClr val="bg1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it-IT" sz="1000">
                <a:solidFill>
                  <a:srgbClr val="FF0000"/>
                </a:solidFill>
                <a:latin typeface="MV Boli" pitchFamily="2" charset="0"/>
                <a:cs typeface="MV Boli" pitchFamily="2" charset="0"/>
              </a:rPr>
              <a:t>Fornire </a:t>
            </a:r>
            <a:r>
              <a:rPr lang="it-IT" sz="1000" dirty="0">
                <a:solidFill>
                  <a:srgbClr val="FF0000"/>
                </a:solidFill>
                <a:latin typeface="MV Boli" pitchFamily="2" charset="0"/>
                <a:cs typeface="MV Boli" pitchFamily="2" charset="0"/>
              </a:rPr>
              <a:t>informazioni</a:t>
            </a:r>
          </a:p>
          <a:p>
            <a:pPr>
              <a:lnSpc>
                <a:spcPct val="110000"/>
              </a:lnSpc>
            </a:pPr>
            <a:r>
              <a:rPr lang="it-IT" sz="1000" i="1" dirty="0">
                <a:solidFill>
                  <a:srgbClr val="212120"/>
                </a:solidFill>
                <a:latin typeface="Candara" pitchFamily="34" charset="0"/>
                <a:cs typeface="MV Boli" pitchFamily="2" charset="0"/>
              </a:rPr>
              <a:t>per una programmazione razionale degli acquisti e di tutti gli interventi manutentivi.</a:t>
            </a:r>
          </a:p>
          <a:p>
            <a:pPr>
              <a:lnSpc>
                <a:spcPct val="110000"/>
              </a:lnSpc>
            </a:pPr>
            <a:endParaRPr lang="it-IT" sz="300" i="1" dirty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  <a:cs typeface="MV Boli" pitchFamily="2" charset="0"/>
            </a:endParaRPr>
          </a:p>
          <a:p>
            <a:pPr>
              <a:lnSpc>
                <a:spcPct val="110000"/>
              </a:lnSpc>
              <a:buClr>
                <a:schemeClr val="bg1"/>
              </a:buClr>
              <a:buFont typeface="MV Boli" pitchFamily="2" charset="0"/>
              <a:buChar char="•"/>
            </a:pPr>
            <a:r>
              <a:rPr lang="it-IT" sz="1000" dirty="0">
                <a:solidFill>
                  <a:schemeClr val="bg1"/>
                </a:solidFill>
                <a:latin typeface="MV Boli" pitchFamily="2" charset="0"/>
                <a:cs typeface="MV Boli" pitchFamily="2" charset="0"/>
              </a:rPr>
              <a:t> </a:t>
            </a:r>
            <a:endParaRPr lang="it-IT" sz="1000" i="1" dirty="0">
              <a:solidFill>
                <a:srgbClr val="212120"/>
              </a:solidFill>
              <a:latin typeface="Candara" pitchFamily="34" charset="0"/>
              <a:cs typeface="MV Boli" pitchFamily="2" charset="0"/>
            </a:endParaRPr>
          </a:p>
          <a:p>
            <a:pPr>
              <a:lnSpc>
                <a:spcPct val="110000"/>
              </a:lnSpc>
            </a:pPr>
            <a:endParaRPr lang="it-IT" sz="1000" i="1" dirty="0">
              <a:solidFill>
                <a:srgbClr val="212120"/>
              </a:solidFill>
              <a:latin typeface="Candara" pitchFamily="34" charset="0"/>
              <a:cs typeface="MV Boli" pitchFamily="2" charset="0"/>
            </a:endParaRPr>
          </a:p>
          <a:p>
            <a:pPr>
              <a:lnSpc>
                <a:spcPct val="110000"/>
              </a:lnSpc>
            </a:pPr>
            <a:endParaRPr lang="it-IT" sz="1000" i="1" dirty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  <a:cs typeface="MV Boli" pitchFamily="2" charset="0"/>
            </a:endParaRPr>
          </a:p>
          <a:p>
            <a:pPr algn="just">
              <a:lnSpc>
                <a:spcPct val="110000"/>
              </a:lnSpc>
            </a:pPr>
            <a:endParaRPr lang="it-IT" sz="800" i="1" dirty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  <a:cs typeface="MV Boli" pitchFamily="2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60000" y="6840000"/>
            <a:ext cx="5472818" cy="227755"/>
          </a:xfrm>
          <a:prstGeom prst="rect">
            <a:avLst/>
          </a:prstGeom>
          <a:noFill/>
        </p:spPr>
        <p:txBody>
          <a:bodyPr wrap="square" numCol="1" spcCol="18000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it-IT" sz="800" i="1" dirty="0">
                <a:solidFill>
                  <a:srgbClr val="D3010E"/>
                </a:solidFill>
                <a:latin typeface="Candara" pitchFamily="34" charset="0"/>
              </a:rPr>
              <a:t>GAEM 2.0 – TM </a:t>
            </a:r>
            <a:r>
              <a:rPr lang="it-IT" sz="800" i="1" dirty="0" err="1">
                <a:solidFill>
                  <a:srgbClr val="D3010E"/>
                </a:solidFill>
                <a:latin typeface="Candara" pitchFamily="34" charset="0"/>
              </a:rPr>
              <a:t>Technology</a:t>
            </a:r>
            <a:r>
              <a:rPr lang="it-IT" sz="800" i="1" dirty="0">
                <a:solidFill>
                  <a:srgbClr val="D3010E"/>
                </a:solidFill>
                <a:latin typeface="Candara" pitchFamily="34" charset="0"/>
              </a:rPr>
              <a:t> Management </a:t>
            </a:r>
            <a:r>
              <a:rPr lang="it-IT" sz="800" i="1" dirty="0" err="1">
                <a:solidFill>
                  <a:srgbClr val="D3010E"/>
                </a:solidFill>
                <a:latin typeface="Candara" pitchFamily="34" charset="0"/>
              </a:rPr>
              <a:t>Services</a:t>
            </a:r>
            <a:r>
              <a:rPr lang="it-IT" sz="800" i="1" dirty="0">
                <a:solidFill>
                  <a:srgbClr val="D3010E"/>
                </a:solidFill>
                <a:latin typeface="Candara" pitchFamily="34" charset="0"/>
              </a:rPr>
              <a:t>  Srl</a:t>
            </a:r>
            <a:endParaRPr lang="it-IT" sz="800" dirty="0">
              <a:solidFill>
                <a:srgbClr val="D3010E"/>
              </a:solidFill>
              <a:latin typeface="Candara" pitchFamily="34" charset="0"/>
            </a:endParaRPr>
          </a:p>
        </p:txBody>
      </p:sp>
      <p:pic>
        <p:nvPicPr>
          <p:cNvPr id="17" name="Immagine 16" descr="LAN-GAEM 2.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68602" y="144066"/>
            <a:ext cx="1822722" cy="1201316"/>
          </a:xfrm>
          <a:prstGeom prst="rect">
            <a:avLst/>
          </a:prstGeom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88082" y="923527"/>
            <a:ext cx="4107115" cy="364715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1" i="0" u="none" strike="noStrike" cap="none" normalizeH="0" baseline="0" dirty="0">
              <a:ln>
                <a:noFill/>
              </a:ln>
              <a:solidFill>
                <a:srgbClr val="666666"/>
              </a:solidFill>
              <a:effectLst/>
              <a:latin typeface="Candara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GAEM 2.0 integra la soluzione di localizzazione e tracciamento degli asset elettromedicali </a:t>
            </a:r>
            <a:r>
              <a:rPr kumimoji="0" lang="it-IT" sz="1100" b="1" i="0" u="sng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Candara" pitchFamily="34" charset="0"/>
                <a:ea typeface="Times New Roman" pitchFamily="18" charset="0"/>
                <a:cs typeface="Times New Roman" pitchFamily="18" charset="0"/>
              </a:rPr>
              <a:t>Bleindoor</a:t>
            </a:r>
            <a:endParaRPr kumimoji="0" lang="it-IT" sz="1100" b="1" i="0" u="sng" strike="noStrike" cap="none" normalizeH="0" baseline="0" dirty="0">
              <a:ln>
                <a:noFill/>
              </a:ln>
              <a:solidFill>
                <a:srgbClr val="666666"/>
              </a:solidFill>
              <a:effectLst/>
              <a:latin typeface="Candara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ndara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t-IT" sz="11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Candara" pitchFamily="34" charset="0"/>
                <a:ea typeface="Times New Roman" pitchFamily="18" charset="0"/>
                <a:cs typeface="Times New Roman" pitchFamily="18" charset="0"/>
              </a:rPr>
              <a:t>Bleindoor</a:t>
            </a:r>
            <a:r>
              <a:rPr kumimoji="0" lang="it-IT" sz="11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andara" pitchFamily="34" charset="0"/>
                <a:ea typeface="Times New Roman" pitchFamily="18" charset="0"/>
                <a:cs typeface="Times New Roman" pitchFamily="18" charset="0"/>
              </a:rPr>
              <a:t> è il miglior sistema attualmente disponibile </a:t>
            </a:r>
            <a:r>
              <a:rPr lang="it-IT" sz="1100" dirty="0">
                <a:solidFill>
                  <a:srgbClr val="666666"/>
                </a:solidFill>
                <a:latin typeface="Candara" pitchFamily="34" charset="0"/>
                <a:ea typeface="Times New Roman" pitchFamily="18" charset="0"/>
                <a:cs typeface="Times New Roman" pitchFamily="18" charset="0"/>
              </a:rPr>
              <a:t>per localizzare con estrema accuratezza il posizionamento di oggetti o persone in un edificio, all’interno di spazi chiusi e delimitati.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100" dirty="0">
              <a:solidFill>
                <a:srgbClr val="666666"/>
              </a:solidFill>
              <a:latin typeface="Candara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100" dirty="0" err="1">
                <a:solidFill>
                  <a:srgbClr val="666666"/>
                </a:solidFill>
                <a:latin typeface="Candara" pitchFamily="34" charset="0"/>
                <a:ea typeface="Times New Roman" pitchFamily="18" charset="0"/>
                <a:cs typeface="Times New Roman" pitchFamily="18" charset="0"/>
              </a:rPr>
              <a:t>Bleindoor</a:t>
            </a:r>
            <a:r>
              <a:rPr lang="it-IT" sz="1100" dirty="0">
                <a:solidFill>
                  <a:srgbClr val="666666"/>
                </a:solidFill>
                <a:latin typeface="Candara" pitchFamily="34" charset="0"/>
                <a:ea typeface="Times New Roman" pitchFamily="18" charset="0"/>
                <a:cs typeface="Times New Roman" pitchFamily="18" charset="0"/>
              </a:rPr>
              <a:t> è un sistema RTLS (indoor Real Time Location System) che tiene traccia dei movimenti degli oggetti all’interno degli spazi supervisionati e ne m</a:t>
            </a:r>
            <a:r>
              <a:rPr kumimoji="0" lang="it-IT" sz="11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andara" pitchFamily="34" charset="0"/>
                <a:ea typeface="Times New Roman" pitchFamily="18" charset="0"/>
                <a:cs typeface="Times New Roman" pitchFamily="18" charset="0"/>
              </a:rPr>
              <a:t>onitora l’utilizzo tramite report di facile lettura.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it-IT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ndara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Candara" pitchFamily="34" charset="0"/>
                <a:ea typeface="Times New Roman" pitchFamily="18" charset="0"/>
                <a:cs typeface="Times New Roman" pitchFamily="18" charset="0"/>
              </a:rPr>
              <a:t>Bleindoor</a:t>
            </a:r>
            <a:r>
              <a:rPr kumimoji="0" lang="it-IT" sz="11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andara" pitchFamily="34" charset="0"/>
                <a:ea typeface="Times New Roman" pitchFamily="18" charset="0"/>
                <a:cs typeface="Times New Roman" pitchFamily="18" charset="0"/>
              </a:rPr>
              <a:t> può raccogliere in un unico pannello di controllo tutti i dati provenienti dai sensori utilizzati e collegati agli asset (o in dotazione a persone).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1100" dirty="0">
              <a:solidFill>
                <a:srgbClr val="666666"/>
              </a:solidFill>
              <a:latin typeface="Candara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t-IT" sz="110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andara" pitchFamily="34" charset="0"/>
                <a:ea typeface="Times New Roman" pitchFamily="18" charset="0"/>
                <a:cs typeface="Times New Roman" pitchFamily="18" charset="0"/>
              </a:rPr>
              <a:t>Facile, intuitivo </a:t>
            </a:r>
            <a:r>
              <a:rPr kumimoji="0" lang="it-IT" sz="11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andara" pitchFamily="34" charset="0"/>
                <a:ea typeface="Times New Roman" pitchFamily="18" charset="0"/>
                <a:cs typeface="Times New Roman" pitchFamily="18" charset="0"/>
              </a:rPr>
              <a:t>e utilizzabile con qualsiasi dispositivo comunemente in dotazione alle persone (smartphone, tablet o pc), </a:t>
            </a:r>
            <a:r>
              <a:rPr kumimoji="0" lang="it-IT" sz="11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Candara" pitchFamily="34" charset="0"/>
                <a:ea typeface="Times New Roman" pitchFamily="18" charset="0"/>
                <a:cs typeface="Times New Roman" pitchFamily="18" charset="0"/>
              </a:rPr>
              <a:t>Bleindoor</a:t>
            </a:r>
            <a:r>
              <a:rPr kumimoji="0" lang="it-IT" sz="11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andara" pitchFamily="34" charset="0"/>
                <a:ea typeface="Times New Roman" pitchFamily="18" charset="0"/>
                <a:cs typeface="Times New Roman" pitchFamily="18" charset="0"/>
              </a:rPr>
              <a:t> mette a fattor comune la stessa origine di 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GAEM 2.0 perché 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nasce </a:t>
            </a:r>
            <a:r>
              <a:rPr kumimoji="0" lang="it-IT" sz="11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andara" pitchFamily="34" charset="0"/>
                <a:ea typeface="Times New Roman" pitchFamily="18" charset="0"/>
                <a:cs typeface="Times New Roman" pitchFamily="18" charset="0"/>
              </a:rPr>
              <a:t>sulla operatività nel settore elettromedicale</a:t>
            </a:r>
            <a:r>
              <a:rPr kumimoji="0" lang="it-IT" sz="11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andara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it-IT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ndara" pitchFamily="34" charset="0"/>
              <a:cs typeface="Arial" pitchFamily="34" charset="0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D36D38BA-25CD-4663-B80A-3C6F92755A5E}"/>
              </a:ext>
            </a:extLst>
          </p:cNvPr>
          <p:cNvSpPr txBox="1"/>
          <p:nvPr/>
        </p:nvSpPr>
        <p:spPr>
          <a:xfrm>
            <a:off x="288082" y="387692"/>
            <a:ext cx="5112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D3010E"/>
                </a:solidFill>
                <a:latin typeface="Candara" pitchFamily="34" charset="0"/>
              </a:rPr>
              <a:t>La localizzazione degli elettromedicali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5FFF604F-12A2-4CE4-A9EB-49CEFA4581B9}"/>
              </a:ext>
            </a:extLst>
          </p:cNvPr>
          <p:cNvSpPr txBox="1"/>
          <p:nvPr/>
        </p:nvSpPr>
        <p:spPr>
          <a:xfrm>
            <a:off x="1387529" y="5815657"/>
            <a:ext cx="202734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3A7AC7"/>
                </a:solidFill>
                <a:latin typeface="Calibri Light" panose="020F0302020204030204" pitchFamily="34" charset="0"/>
              </a:rPr>
              <a:t>Indoor </a:t>
            </a:r>
            <a:r>
              <a:rPr lang="it-IT" sz="1400" dirty="0" err="1">
                <a:solidFill>
                  <a:srgbClr val="3A7AC7"/>
                </a:solidFill>
                <a:latin typeface="Calibri Light" panose="020F0302020204030204" pitchFamily="34" charset="0"/>
              </a:rPr>
              <a:t>Positioning</a:t>
            </a:r>
            <a:r>
              <a:rPr lang="it-IT" sz="1400" dirty="0">
                <a:solidFill>
                  <a:srgbClr val="3A7AC7"/>
                </a:solidFill>
                <a:latin typeface="Calibri Light" panose="020F0302020204030204" pitchFamily="34" charset="0"/>
              </a:rPr>
              <a:t>, </a:t>
            </a:r>
          </a:p>
          <a:p>
            <a:pPr algn="ctr"/>
            <a:r>
              <a:rPr lang="it-IT" sz="1400" dirty="0">
                <a:solidFill>
                  <a:srgbClr val="3A7AC7"/>
                </a:solidFill>
                <a:latin typeface="Calibri Light" panose="020F0302020204030204" pitchFamily="34" charset="0"/>
              </a:rPr>
              <a:t>Tracking &amp; Analytics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95BF63D8-C23A-4E02-912E-93F043B64C8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3740" y="4669976"/>
            <a:ext cx="1214920" cy="121492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 descr="Logo TMS_chiaro_bi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04306" y="4680570"/>
            <a:ext cx="2952328" cy="831268"/>
          </a:xfrm>
          <a:prstGeom prst="rect">
            <a:avLst/>
          </a:prstGeom>
        </p:spPr>
      </p:pic>
      <p:pic>
        <p:nvPicPr>
          <p:cNvPr id="7" name="Immagine 6" descr="C:\Users\marco\Desktop\Nodi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0170" y="936154"/>
            <a:ext cx="4608512" cy="2592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solidFill>
            <a:schemeClr val="bg1">
              <a:lumMod val="65000"/>
            </a:schemeClr>
          </a:solidFill>
        </a:ln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2774</TotalTime>
  <Words>897</Words>
  <Application>Microsoft Office PowerPoint</Application>
  <PresentationFormat>Personalizzato</PresentationFormat>
  <Paragraphs>67</Paragraphs>
  <Slides>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anna.parolini</dc:creator>
  <cp:lastModifiedBy>Riccardo Lilla</cp:lastModifiedBy>
  <cp:revision>452</cp:revision>
  <dcterms:created xsi:type="dcterms:W3CDTF">2012-02-06T16:34:11Z</dcterms:created>
  <dcterms:modified xsi:type="dcterms:W3CDTF">2018-02-20T22:11:58Z</dcterms:modified>
</cp:coreProperties>
</file>